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67" r:id="rId4"/>
    <p:sldId id="258" r:id="rId5"/>
    <p:sldId id="263" r:id="rId6"/>
    <p:sldId id="264" r:id="rId7"/>
    <p:sldId id="265" r:id="rId8"/>
    <p:sldId id="269" r:id="rId9"/>
    <p:sldId id="266" r:id="rId10"/>
    <p:sldId id="274"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26" autoAdjust="0"/>
    <p:restoredTop sz="95958" autoAdjust="0"/>
  </p:normalViewPr>
  <p:slideViewPr>
    <p:cSldViewPr snapToGrid="0">
      <p:cViewPr varScale="1">
        <p:scale>
          <a:sx n="111" d="100"/>
          <a:sy n="111" d="100"/>
        </p:scale>
        <p:origin x="90" y="102"/>
      </p:cViewPr>
      <p:guideLst>
        <p:guide orient="horz" pos="3368"/>
        <p:guide pos="476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132virtualwing.org/" TargetMode="Externa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0.png"/><Relationship Id="rId7" Type="http://schemas.openxmlformats.org/officeDocument/2006/relationships/image" Target="../media/image3.png"/><Relationship Id="rId12" Type="http://schemas.microsoft.com/office/2007/relationships/hdphoto" Target="../media/hdphoto5.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13.png"/><Relationship Id="rId5" Type="http://schemas.openxmlformats.org/officeDocument/2006/relationships/image" Target="../media/image11.pn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hu-HU" sz="4000"/>
              <a:t>SRNTGT060</a:t>
            </a:r>
            <a:br>
              <a:rPr lang="hu-HU" sz="4000"/>
            </a:br>
            <a:endParaRPr lang="hu-HU" sz="4000"/>
          </a:p>
          <a:p>
            <a:pPr marL="0" lvl="0" indent="0" algn="ctr" rtl="0">
              <a:spcBef>
                <a:spcPts val="0"/>
              </a:spcBef>
              <a:spcAft>
                <a:spcPts val="0"/>
              </a:spcAft>
              <a:buNone/>
            </a:pPr>
            <a:r>
              <a:rPr lang="hu-HU" sz="4000"/>
              <a:t>Vaydaguba Radio Mast</a:t>
            </a:r>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a:t>
                      </a:r>
                      <a:r>
                        <a:rPr lang="hu-HU" sz="2000" b="1"/>
                        <a:t>SRN</a:t>
                      </a:r>
                      <a:r>
                        <a:rPr lang="fr" sz="2000" b="1"/>
                        <a:t>]</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a:t>
                      </a:r>
                      <a:r>
                        <a:rPr lang="hu-HU" sz="1500" b="1">
                          <a:solidFill>
                            <a:schemeClr val="dk1"/>
                          </a:solidFill>
                        </a:rPr>
                        <a:t>CATCODE: 2</a:t>
                      </a:r>
                      <a:r>
                        <a:rPr lang="fr" sz="1500" b="1">
                          <a:solidFill>
                            <a:schemeClr val="dk1"/>
                          </a:solidFill>
                        </a:rPr>
                        <a:t>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245" name="Google Shape;245;p25"/>
          <p:cNvGrpSpPr/>
          <p:nvPr/>
        </p:nvGrpSpPr>
        <p:grpSpPr>
          <a:xfrm>
            <a:off x="13999925" y="2400964"/>
            <a:ext cx="519600" cy="1236436"/>
            <a:chOff x="4246325" y="4458364"/>
            <a:chExt cx="519600" cy="1236436"/>
          </a:xfrm>
        </p:grpSpPr>
        <p:cxnSp>
          <p:nvCxnSpPr>
            <p:cNvPr id="246" name="Google Shape;246;p25"/>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47" name="Google Shape;247;p25"/>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SRNTGT060 - Vaydaguba Radio Mast</a:t>
                      </a:r>
                      <a:r>
                        <a:rPr lang="fr" sz="2000" b="1"/>
                        <a:t>, </a:t>
                      </a:r>
                      <a:r>
                        <a:rPr lang="hu-HU" sz="2000" b="1"/>
                        <a:t>SRN</a:t>
                      </a:r>
                      <a:r>
                        <a:rPr lang="fr" sz="2000" b="1"/>
                        <a:t>]</a:t>
                      </a:r>
                      <a:endParaRPr sz="2000" b="1"/>
                    </a:p>
                    <a:p>
                      <a:pPr marL="0" lvl="0" indent="0" algn="l" rtl="0">
                        <a:spcBef>
                          <a:spcPts val="0"/>
                        </a:spcBef>
                        <a:spcAft>
                          <a:spcPts val="0"/>
                        </a:spcAft>
                        <a:buNone/>
                      </a:pPr>
                      <a:r>
                        <a:rPr lang="fr" sz="2000" b="1"/>
                        <a:t>COLLOCATED FACILITY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a:t>
                      </a:r>
                      <a:r>
                        <a:rPr lang="hu-HU" sz="1500" b="1">
                          <a:solidFill>
                            <a:schemeClr val="dk1"/>
                          </a:solidFill>
                        </a:rPr>
                        <a:t>CATCODE: 2</a:t>
                      </a:r>
                      <a:r>
                        <a:rPr lang="fr" sz="1500" b="1">
                          <a:solidFill>
                            <a:schemeClr val="dk1"/>
                          </a:solidFill>
                        </a:rPr>
                        <a:t>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88" name="Google Shape;88;p16"/>
          <p:cNvGrpSpPr/>
          <p:nvPr/>
        </p:nvGrpSpPr>
        <p:grpSpPr>
          <a:xfrm>
            <a:off x="13999925" y="2400964"/>
            <a:ext cx="519600" cy="1236436"/>
            <a:chOff x="4246325" y="4458364"/>
            <a:chExt cx="519600" cy="1236436"/>
          </a:xfrm>
        </p:grpSpPr>
        <p:cxnSp>
          <p:nvCxnSpPr>
            <p:cNvPr id="89" name="Google Shape;89;p1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90" name="Google Shape;90;p1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hu-HU" b="1">
                  <a:solidFill>
                    <a:schemeClr val="dk1"/>
                  </a:solidFill>
                </a:rPr>
                <a:t>SRNTGT060 - Vaydaguba Radio Mast</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95" name="Google Shape;95;p16"/>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SRNTGT060 - Vaydaguba Radio Mast</a:t>
                      </a:r>
                      <a:r>
                        <a:rPr lang="fr" sz="2000" b="1"/>
                        <a:t>, </a:t>
                      </a:r>
                      <a:r>
                        <a:rPr lang="hu-HU" sz="2000" b="1"/>
                        <a:t>SRN</a:t>
                      </a:r>
                      <a:r>
                        <a:rPr lang="fr" sz="2000" b="1"/>
                        <a:t>]</a:t>
                      </a:r>
                      <a:endParaRPr sz="2000" b="1"/>
                    </a:p>
                    <a:p>
                      <a:pPr marL="0" lvl="0" indent="0" algn="l" rtl="0">
                        <a:spcBef>
                          <a:spcPts val="0"/>
                        </a:spcBef>
                        <a:spcAft>
                          <a:spcPts val="0"/>
                        </a:spcAft>
                        <a:buNone/>
                      </a:pPr>
                      <a:r>
                        <a:rPr lang="fr" sz="2000" b="1"/>
                        <a:t>CRITICAL ELEMENT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a:t>
                      </a:r>
                      <a:r>
                        <a:rPr lang="hu-HU" sz="1500" b="1">
                          <a:solidFill>
                            <a:schemeClr val="dk1"/>
                          </a:solidFill>
                        </a:rPr>
                        <a:t>CATCODE: 2</a:t>
                      </a:r>
                      <a:r>
                        <a:rPr lang="fr" sz="1500" b="1">
                          <a:solidFill>
                            <a:schemeClr val="dk1"/>
                          </a:solidFill>
                        </a:rPr>
                        <a:t>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6" name="Google Shape;106;p17"/>
          <p:cNvGrpSpPr/>
          <p:nvPr/>
        </p:nvGrpSpPr>
        <p:grpSpPr>
          <a:xfrm>
            <a:off x="13999925" y="2400964"/>
            <a:ext cx="519600" cy="1236436"/>
            <a:chOff x="4246325" y="4458364"/>
            <a:chExt cx="519600" cy="1236436"/>
          </a:xfrm>
        </p:grpSpPr>
        <p:cxnSp>
          <p:nvCxnSpPr>
            <p:cNvPr id="107" name="Google Shape;107;p17"/>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08" name="Google Shape;108;p17"/>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13" name="Google Shape;113;p17"/>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728408"/>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1060655">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SRNTGT060 - Vaydaguba Radio Mast</a:t>
                      </a:r>
                      <a:r>
                        <a:rPr lang="fr" sz="2000" b="1"/>
                        <a:t>, </a:t>
                      </a:r>
                      <a:r>
                        <a:rPr lang="hu-HU" sz="2000" b="1"/>
                        <a:t>SRN</a:t>
                      </a:r>
                      <a:r>
                        <a:rPr lang="fr" sz="2000" b="1"/>
                        <a:t>]</a:t>
                      </a:r>
                      <a:endParaRPr sz="2000" b="1"/>
                    </a:p>
                    <a:p>
                      <a:pPr marL="0" lvl="0" indent="0" algn="l" rtl="0">
                        <a:spcBef>
                          <a:spcPts val="0"/>
                        </a:spcBef>
                        <a:spcAft>
                          <a:spcPts val="0"/>
                        </a:spcAft>
                        <a:buNone/>
                      </a:pPr>
                      <a:r>
                        <a:rPr lang="fr" sz="2000" b="1"/>
                        <a:t>CRITICAL ELEMENT GRAPHIC [X]</a:t>
                      </a:r>
                      <a:endParaRPr sz="2000" b="1"/>
                    </a:p>
                    <a:p>
                      <a:pPr marL="0" lvl="0" indent="0" algn="l" rtl="0">
                        <a:spcBef>
                          <a:spcPts val="0"/>
                        </a:spcBef>
                        <a:spcAft>
                          <a:spcPts val="0"/>
                        </a:spcAft>
                        <a:buNone/>
                      </a:pPr>
                      <a:r>
                        <a:rPr lang="fr" sz="2000" b="1"/>
                        <a:t>SPLIT REFERENCE 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077427">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a:t>
                      </a:r>
                      <a:r>
                        <a:rPr lang="hu-HU" sz="1500" b="1">
                          <a:solidFill>
                            <a:schemeClr val="dk1"/>
                          </a:solidFill>
                        </a:rPr>
                        <a:t>CATCODE: 2</a:t>
                      </a:r>
                      <a:r>
                        <a:rPr lang="fr" sz="1500" b="1">
                          <a:solidFill>
                            <a:schemeClr val="dk1"/>
                          </a:solidFill>
                        </a:rPr>
                        <a:t>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553731">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21" name="Google Shape;121;p18"/>
          <p:cNvGrpSpPr/>
          <p:nvPr/>
        </p:nvGrpSpPr>
        <p:grpSpPr>
          <a:xfrm>
            <a:off x="13999925" y="2400964"/>
            <a:ext cx="519600" cy="1236436"/>
            <a:chOff x="4246325" y="4458364"/>
            <a:chExt cx="519600" cy="1236436"/>
          </a:xfrm>
        </p:grpSpPr>
        <p:cxnSp>
          <p:nvCxnSpPr>
            <p:cNvPr id="122" name="Google Shape;122;p18"/>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23" name="Google Shape;123;p18"/>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33" name="Google Shape;133;p18"/>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SRNTGT060 - Vaydaguba Radio Mast</a:t>
                      </a:r>
                      <a:r>
                        <a:rPr lang="fr" sz="2000" b="1"/>
                        <a:t>, </a:t>
                      </a:r>
                      <a:r>
                        <a:rPr lang="hu-HU" sz="2000" b="1"/>
                        <a:t>SRN</a:t>
                      </a:r>
                      <a:r>
                        <a:rPr lang="fr" sz="2000" b="1"/>
                        <a:t>]</a:t>
                      </a:r>
                      <a:endParaRPr sz="2000" b="1"/>
                    </a:p>
                    <a:p>
                      <a:pPr marL="0" lvl="0" indent="0" algn="l" rtl="0">
                        <a:spcBef>
                          <a:spcPts val="0"/>
                        </a:spcBef>
                        <a:spcAft>
                          <a:spcPts val="0"/>
                        </a:spcAft>
                        <a:buNone/>
                      </a:pPr>
                      <a:r>
                        <a:rPr lang="fr" sz="2000" b="1"/>
                        <a:t>CRITICAL ELEMENT GRAPHIC SPLIT [X] OF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a:t>
                      </a:r>
                      <a:r>
                        <a:rPr lang="hu-HU" sz="1500" b="1">
                          <a:solidFill>
                            <a:schemeClr val="dk1"/>
                          </a:solidFill>
                        </a:rPr>
                        <a:t>CATCODE: 2</a:t>
                      </a:r>
                      <a:r>
                        <a:rPr lang="fr" sz="1500" b="1">
                          <a:solidFill>
                            <a:schemeClr val="dk1"/>
                          </a:solidFill>
                        </a:rPr>
                        <a:t>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41" name="Google Shape;141;p19"/>
          <p:cNvGrpSpPr/>
          <p:nvPr/>
        </p:nvGrpSpPr>
        <p:grpSpPr>
          <a:xfrm>
            <a:off x="13999925" y="2400964"/>
            <a:ext cx="519600" cy="1236436"/>
            <a:chOff x="4246325" y="4458364"/>
            <a:chExt cx="519600" cy="1236436"/>
          </a:xfrm>
        </p:grpSpPr>
        <p:cxnSp>
          <p:nvCxnSpPr>
            <p:cNvPr id="142" name="Google Shape;142;p19"/>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43" name="Google Shape;143;p19"/>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48" name="Google Shape;148;p19"/>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val="20000"/>
                    </a:ext>
                  </a:extLst>
                </a:gridCol>
                <a:gridCol w="3912188">
                  <a:extLst>
                    <a:ext uri="{9D8B030D-6E8A-4147-A177-3AD203B41FA5}">
                      <a16:colId xmlns:a16="http://schemas.microsoft.com/office/drawing/2014/main"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 name="Kép 3">
            <a:extLst>
              <a:ext uri="{FF2B5EF4-FFF2-40B4-BE49-F238E27FC236}">
                <a16:creationId xmlns:a16="http://schemas.microsoft.com/office/drawing/2014/main" id="{36D57320-186B-5CAB-5087-DC82E3180C63}"/>
              </a:ext>
            </a:extLst>
          </p:cNvPr>
          <p:cNvPicPr>
            <a:picLocks noChangeAspect="1"/>
          </p:cNvPicPr>
          <p:nvPr/>
        </p:nvPicPr>
        <p:blipFill>
          <a:blip r:embed="rId3"/>
          <a:stretch>
            <a:fillRect/>
          </a:stretch>
        </p:blipFill>
        <p:spPr>
          <a:xfrm>
            <a:off x="956340" y="1894665"/>
            <a:ext cx="12985750" cy="8195334"/>
          </a:xfrm>
          <a:prstGeom prst="rect">
            <a:avLst/>
          </a:prstGeom>
        </p:spPr>
      </p:pic>
      <p:graphicFrame>
        <p:nvGraphicFramePr>
          <p:cNvPr id="62" name="Google Shape;62;p14"/>
          <p:cNvGraphicFramePr/>
          <p:nvPr>
            <p:extLst>
              <p:ext uri="{D42A27DB-BD31-4B8C-83A1-F6EECF244321}">
                <p14:modId xmlns:p14="http://schemas.microsoft.com/office/powerpoint/2010/main" val="8395002"/>
              </p:ext>
            </p:extLst>
          </p:nvPr>
        </p:nvGraphicFramePr>
        <p:xfrm>
          <a:off x="0" y="0"/>
          <a:ext cx="15119351" cy="10696535"/>
        </p:xfrm>
        <a:graphic>
          <a:graphicData uri="http://schemas.openxmlformats.org/drawingml/2006/table">
            <a:tbl>
              <a:tblPr>
                <a:noFill/>
                <a:tableStyleId>{AE7EAA58-4EDA-4114-B047-75ABB572CC32}</a:tableStyleId>
              </a:tblPr>
              <a:tblGrid>
                <a:gridCol w="2459370">
                  <a:extLst>
                    <a:ext uri="{9D8B030D-6E8A-4147-A177-3AD203B41FA5}">
                      <a16:colId xmlns:a16="http://schemas.microsoft.com/office/drawing/2014/main" val="20000"/>
                    </a:ext>
                  </a:extLst>
                </a:gridCol>
                <a:gridCol w="6658889">
                  <a:extLst>
                    <a:ext uri="{9D8B030D-6E8A-4147-A177-3AD203B41FA5}">
                      <a16:colId xmlns:a16="http://schemas.microsoft.com/office/drawing/2014/main" val="20001"/>
                    </a:ext>
                  </a:extLst>
                </a:gridCol>
                <a:gridCol w="2242903">
                  <a:extLst>
                    <a:ext uri="{9D8B030D-6E8A-4147-A177-3AD203B41FA5}">
                      <a16:colId xmlns:a16="http://schemas.microsoft.com/office/drawing/2014/main" val="20002"/>
                    </a:ext>
                  </a:extLst>
                </a:gridCol>
                <a:gridCol w="3758189">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SRNTGT060 - Vaydaguba Radio Mast</a:t>
                      </a:r>
                    </a:p>
                    <a:p>
                      <a:pPr marL="0" lvl="0" indent="0" algn="l" rtl="0">
                        <a:spcBef>
                          <a:spcPts val="0"/>
                        </a:spcBef>
                        <a:spcAft>
                          <a:spcPts val="0"/>
                        </a:spcAft>
                        <a:buNone/>
                      </a:pPr>
                      <a:r>
                        <a:rPr lang="fr" sz="2000" b="1"/>
                        <a:t>JOINT </a:t>
                      </a:r>
                      <a:r>
                        <a:rPr lang="fr" sz="2000" b="1" dirty="0"/>
                        <a:t>OPERATIONS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t>BE</a:t>
                      </a:r>
                      <a:r>
                        <a:rPr lang="fr" sz="1500" b="1"/>
                        <a:t>: </a:t>
                      </a:r>
                      <a:r>
                        <a:rPr lang="hu-HU" sz="1500" b="1"/>
                        <a:t>SRNTGT060</a:t>
                      </a:r>
                      <a:r>
                        <a:rPr lang="fr" sz="1500" b="1"/>
                        <a:t>   </a:t>
                      </a:r>
                      <a:r>
                        <a:rPr lang="hu-HU" sz="1500" b="1"/>
                        <a:t>CATCODE: 2</a:t>
                      </a:r>
                      <a:endParaRPr sz="1500" b="1"/>
                    </a:p>
                    <a:p>
                      <a:pPr marL="0" lvl="0" indent="0" algn="l" rtl="0">
                        <a:spcBef>
                          <a:spcPts val="0"/>
                        </a:spcBef>
                        <a:spcAft>
                          <a:spcPts val="0"/>
                        </a:spcAft>
                        <a:buNone/>
                      </a:pPr>
                      <a:r>
                        <a:rPr lang="fr" sz="1500" b="1" dirty="0"/>
                        <a:t>MIDB GEO</a:t>
                      </a:r>
                      <a:r>
                        <a:rPr lang="fr" sz="1500" b="1"/>
                        <a:t>: </a:t>
                      </a:r>
                      <a:r>
                        <a:rPr lang="pt-BR" sz="1500" b="1"/>
                        <a:t>N 69 56.226 E 031 58.111</a:t>
                      </a:r>
                      <a:endParaRPr sz="1500" b="1"/>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cxnSp>
        <p:nvCxnSpPr>
          <p:cNvPr id="65" name="Google Shape;65;p14"/>
          <p:cNvCxnSpPr/>
          <p:nvPr/>
        </p:nvCxnSpPr>
        <p:spPr>
          <a:xfrm rot="10800000">
            <a:off x="13999925" y="2400964"/>
            <a:ext cx="17400" cy="1080000"/>
          </a:xfrm>
          <a:prstGeom prst="straightConnector1">
            <a:avLst/>
          </a:prstGeom>
          <a:noFill/>
          <a:ln w="38100" cap="flat" cmpd="sng">
            <a:solidFill>
              <a:schemeClr val="dk1"/>
            </a:solidFill>
            <a:prstDash val="solid"/>
            <a:round/>
            <a:headEnd type="none" w="med" len="med"/>
            <a:tailEnd type="triangle" w="med" len="med"/>
          </a:ln>
        </p:spPr>
      </p:cxnSp>
      <p:sp>
        <p:nvSpPr>
          <p:cNvPr id="66" name="Google Shape;66;p14"/>
          <p:cNvSpPr txBox="1"/>
          <p:nvPr/>
        </p:nvSpPr>
        <p:spPr>
          <a:xfrm>
            <a:off x="14017325" y="29909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dk1"/>
                </a:solidFill>
              </a:rPr>
              <a:t>N</a:t>
            </a:r>
            <a:endParaRPr sz="3000" b="1">
              <a:solidFill>
                <a:schemeClr val="dk1"/>
              </a:solidFill>
            </a:endParaRPr>
          </a:p>
        </p:txBody>
      </p:sp>
      <p:sp>
        <p:nvSpPr>
          <p:cNvPr id="67" name="Google Shape;67;p14"/>
          <p:cNvSpPr txBox="1"/>
          <p:nvPr/>
        </p:nvSpPr>
        <p:spPr>
          <a:xfrm>
            <a:off x="8729065" y="3688030"/>
            <a:ext cx="2614616"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SRNTGT060 - Vaydaguba Radio Mast</a:t>
            </a:r>
          </a:p>
        </p:txBody>
      </p:sp>
      <p:cxnSp>
        <p:nvCxnSpPr>
          <p:cNvPr id="68" name="Google Shape;68;p14"/>
          <p:cNvCxnSpPr>
            <a:cxnSpLocks/>
            <a:stCxn id="67" idx="2"/>
            <a:endCxn id="69" idx="0"/>
          </p:cNvCxnSpPr>
          <p:nvPr/>
        </p:nvCxnSpPr>
        <p:spPr>
          <a:xfrm flipH="1">
            <a:off x="9702082" y="4190230"/>
            <a:ext cx="334291" cy="963511"/>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9342082" y="5153741"/>
            <a:ext cx="720000" cy="720000"/>
          </a:xfrm>
          <a:prstGeom prst="plus">
            <a:avLst>
              <a:gd name="adj" fmla="val 40260"/>
            </a:avLst>
          </a:prstGeom>
          <a:noFill/>
          <a:ln w="28575" cap="flat" cmpd="sng">
            <a:solidFill>
              <a:schemeClr val="dk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12" name="Rektangel 11"/>
          <p:cNvSpPr/>
          <p:nvPr/>
        </p:nvSpPr>
        <p:spPr>
          <a:xfrm>
            <a:off x="10167197" y="56253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cxnSp>
        <p:nvCxnSpPr>
          <p:cNvPr id="16"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17"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18" name="Rektangel 17"/>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Kép 2">
            <a:extLst>
              <a:ext uri="{FF2B5EF4-FFF2-40B4-BE49-F238E27FC236}">
                <a16:creationId xmlns:a16="http://schemas.microsoft.com/office/drawing/2014/main" id="{322AE161-9BC5-E7C9-6240-19636D7A8ACF}"/>
              </a:ext>
            </a:extLst>
          </p:cNvPr>
          <p:cNvPicPr>
            <a:picLocks noChangeAspect="1"/>
          </p:cNvPicPr>
          <p:nvPr/>
        </p:nvPicPr>
        <p:blipFill>
          <a:blip r:embed="rId6"/>
          <a:stretch>
            <a:fillRect/>
          </a:stretch>
        </p:blipFill>
        <p:spPr>
          <a:xfrm>
            <a:off x="9364936" y="9393354"/>
            <a:ext cx="325098" cy="216732"/>
          </a:xfrm>
          <a:prstGeom prst="rect">
            <a:avLst/>
          </a:prstGeom>
        </p:spPr>
      </p:pic>
      <p:pic>
        <p:nvPicPr>
          <p:cNvPr id="6" name="Kép 5">
            <a:extLst>
              <a:ext uri="{FF2B5EF4-FFF2-40B4-BE49-F238E27FC236}">
                <a16:creationId xmlns:a16="http://schemas.microsoft.com/office/drawing/2014/main" id="{0555F6DB-96AA-A8E7-66BB-CA5588FBE969}"/>
              </a:ext>
            </a:extLst>
          </p:cNvPr>
          <p:cNvPicPr>
            <a:picLocks noChangeAspect="1"/>
          </p:cNvPicPr>
          <p:nvPr/>
        </p:nvPicPr>
        <p:blipFill>
          <a:blip r:embed="rId7"/>
          <a:stretch>
            <a:fillRect/>
          </a:stretch>
        </p:blipFill>
        <p:spPr>
          <a:xfrm>
            <a:off x="8274654" y="7342726"/>
            <a:ext cx="637904" cy="425269"/>
          </a:xfrm>
          <a:prstGeom prst="rect">
            <a:avLst/>
          </a:prstGeom>
        </p:spPr>
      </p:pic>
      <p:sp>
        <p:nvSpPr>
          <p:cNvPr id="8" name="Google Shape;64;p14">
            <a:extLst>
              <a:ext uri="{FF2B5EF4-FFF2-40B4-BE49-F238E27FC236}">
                <a16:creationId xmlns:a16="http://schemas.microsoft.com/office/drawing/2014/main" id="{40A3B51F-A437-FA12-8A40-13DBEFED6A23}"/>
              </a:ext>
            </a:extLst>
          </p:cNvPr>
          <p:cNvSpPr txBox="1"/>
          <p:nvPr/>
        </p:nvSpPr>
        <p:spPr>
          <a:xfrm>
            <a:off x="3186600" y="9610086"/>
            <a:ext cx="11932750" cy="108172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just"/>
            <a:r>
              <a:rPr lang="en-US" sz="1800" b="1"/>
              <a:t>The Vaydaguba Radio Mast is part of Notian Navy’s long range command and control of</a:t>
            </a:r>
          </a:p>
          <a:p>
            <a:pPr lvl="0" algn="just"/>
            <a:r>
              <a:rPr lang="en-US" sz="1800" b="1"/>
              <a:t>surface vessels and submarines at sea. Destruction of the radio mast reduces the ability</a:t>
            </a:r>
          </a:p>
          <a:p>
            <a:pPr lvl="0" algn="just"/>
            <a:r>
              <a:rPr lang="en-US" sz="1800" b="1"/>
              <a:t>command and control surface vessels and submarines causing them to be less aggressive,</a:t>
            </a:r>
          </a:p>
          <a:p>
            <a:pPr lvl="0" algn="just"/>
            <a:r>
              <a:rPr lang="en-US" sz="1800" b="1"/>
              <a:t>and have an increased chance of returning to friendly waters.</a:t>
            </a:r>
            <a:endParaRPr lang="en-US" sz="1800" b="1" dirty="0"/>
          </a:p>
        </p:txBody>
      </p:sp>
      <p:pic>
        <p:nvPicPr>
          <p:cNvPr id="15" name="Picture 2" descr="Finnország">
            <a:extLst>
              <a:ext uri="{FF2B5EF4-FFF2-40B4-BE49-F238E27FC236}">
                <a16:creationId xmlns:a16="http://schemas.microsoft.com/office/drawing/2014/main" id="{301F3093-BB8C-E6D4-6AA8-DE38BBB99338}"/>
              </a:ext>
            </a:extLst>
          </p:cNvPr>
          <p:cNvPicPr/>
          <p:nvPr/>
        </p:nvPicPr>
        <p:blipFill>
          <a:blip r:embed="rId8"/>
          <a:stretch/>
        </p:blipFill>
        <p:spPr>
          <a:xfrm>
            <a:off x="6509897" y="7912290"/>
            <a:ext cx="463558" cy="334800"/>
          </a:xfrm>
          <a:prstGeom prst="rect">
            <a:avLst/>
          </a:prstGeom>
          <a:ln w="0">
            <a:solidFill>
              <a:srgbClr val="000000"/>
            </a:solidFill>
          </a:ln>
        </p:spPr>
      </p:pic>
      <p:pic>
        <p:nvPicPr>
          <p:cNvPr id="19" name="Picture 4" descr="Norvégia">
            <a:extLst>
              <a:ext uri="{FF2B5EF4-FFF2-40B4-BE49-F238E27FC236}">
                <a16:creationId xmlns:a16="http://schemas.microsoft.com/office/drawing/2014/main" id="{C0C3F272-B818-CBF3-252C-10F7FA0CBBD4}"/>
              </a:ext>
            </a:extLst>
          </p:cNvPr>
          <p:cNvPicPr/>
          <p:nvPr/>
        </p:nvPicPr>
        <p:blipFill>
          <a:blip r:embed="rId9"/>
          <a:stretch/>
        </p:blipFill>
        <p:spPr>
          <a:xfrm>
            <a:off x="6708059" y="4468750"/>
            <a:ext cx="530791" cy="40647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374005"/>
        </p:xfrm>
        <a:graphic>
          <a:graphicData uri="http://schemas.openxmlformats.org/drawingml/2006/table">
            <a:tbl>
              <a:tblPr/>
              <a:tblGrid>
                <a:gridCol w="1328592">
                  <a:extLst>
                    <a:ext uri="{9D8B030D-6E8A-4147-A177-3AD203B41FA5}">
                      <a16:colId xmlns:a16="http://schemas.microsoft.com/office/drawing/2014/main" val="20000"/>
                    </a:ext>
                  </a:extLst>
                </a:gridCol>
                <a:gridCol w="3149138">
                  <a:extLst>
                    <a:ext uri="{9D8B030D-6E8A-4147-A177-3AD203B41FA5}">
                      <a16:colId xmlns:a16="http://schemas.microsoft.com/office/drawing/2014/main" val="20001"/>
                    </a:ext>
                  </a:extLst>
                </a:gridCol>
                <a:gridCol w="989620">
                  <a:extLst>
                    <a:ext uri="{9D8B030D-6E8A-4147-A177-3AD203B41FA5}">
                      <a16:colId xmlns:a16="http://schemas.microsoft.com/office/drawing/2014/main"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6" name="Kép 5">
            <a:extLst>
              <a:ext uri="{FF2B5EF4-FFF2-40B4-BE49-F238E27FC236}">
                <a16:creationId xmlns:a16="http://schemas.microsoft.com/office/drawing/2014/main" id="{FDF4C2A3-CF62-FF7E-17E4-6138E3AC2E1F}"/>
              </a:ext>
            </a:extLst>
          </p:cNvPr>
          <p:cNvPicPr>
            <a:picLocks noChangeAspect="1"/>
          </p:cNvPicPr>
          <p:nvPr/>
        </p:nvPicPr>
        <p:blipFill>
          <a:blip r:embed="rId3">
            <a:grayscl/>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0" y="1908768"/>
            <a:ext cx="15119350" cy="8504634"/>
          </a:xfrm>
          <a:prstGeom prst="rect">
            <a:avLst/>
          </a:prstGeom>
        </p:spPr>
      </p:pic>
      <p:graphicFrame>
        <p:nvGraphicFramePr>
          <p:cNvPr id="221" name="Google Shape;221;p24"/>
          <p:cNvGraphicFramePr/>
          <p:nvPr>
            <p:extLst>
              <p:ext uri="{D42A27DB-BD31-4B8C-83A1-F6EECF244321}">
                <p14:modId xmlns:p14="http://schemas.microsoft.com/office/powerpoint/2010/main" val="2981394528"/>
              </p:ext>
            </p:extLst>
          </p:nvPr>
        </p:nvGraphicFramePr>
        <p:xfrm>
          <a:off x="0" y="0"/>
          <a:ext cx="15119354" cy="10755900"/>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val="20000"/>
                    </a:ext>
                  </a:extLst>
                </a:gridCol>
                <a:gridCol w="6658890">
                  <a:extLst>
                    <a:ext uri="{9D8B030D-6E8A-4147-A177-3AD203B41FA5}">
                      <a16:colId xmlns:a16="http://schemas.microsoft.com/office/drawing/2014/main" val="20001"/>
                    </a:ext>
                  </a:extLst>
                </a:gridCol>
                <a:gridCol w="2242905">
                  <a:extLst>
                    <a:ext uri="{9D8B030D-6E8A-4147-A177-3AD203B41FA5}">
                      <a16:colId xmlns:a16="http://schemas.microsoft.com/office/drawing/2014/main" val="20002"/>
                    </a:ext>
                  </a:extLst>
                </a:gridCol>
                <a:gridCol w="375819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a:t>[</a:t>
                      </a:r>
                      <a:r>
                        <a:rPr lang="hu-HU" sz="2000" b="1"/>
                        <a:t>SRNTGT060 - Vaydaguba Radio Mast</a:t>
                      </a:r>
                      <a:r>
                        <a:rPr lang="fr" sz="2000" b="1"/>
                        <a:t>, </a:t>
                      </a:r>
                      <a:r>
                        <a:rPr lang="hu-HU" sz="2000" b="1"/>
                        <a:t>SRN</a:t>
                      </a:r>
                      <a:r>
                        <a:rPr lang="fr" sz="2000" b="1"/>
                        <a:t>]</a:t>
                      </a:r>
                      <a:endParaRPr sz="2000" b="1"/>
                    </a:p>
                    <a:p>
                      <a:pPr marL="0" lvl="0" indent="0" algn="l" rtl="0">
                        <a:spcBef>
                          <a:spcPts val="0"/>
                        </a:spcBef>
                        <a:spcAft>
                          <a:spcPts val="0"/>
                        </a:spcAft>
                        <a:buNone/>
                      </a:pPr>
                      <a:r>
                        <a:rPr lang="fr" sz="2000" b="1"/>
                        <a:t>COLLOCATED FACILITY GRAPHIC</a:t>
                      </a:r>
                      <a:r>
                        <a:rPr lang="fr" sz="2000" b="1">
                          <a:solidFill>
                            <a:schemeClr val="dk1"/>
                          </a:solidFill>
                        </a:rPr>
                        <a:t> [</a:t>
                      </a:r>
                      <a:r>
                        <a:rPr lang="hu-HU" sz="2000" b="1">
                          <a:solidFill>
                            <a:schemeClr val="dk1"/>
                          </a:solidFill>
                        </a:rPr>
                        <a:t>SRNTGT-048</a:t>
                      </a:r>
                      <a:r>
                        <a:rPr lang="fr" sz="2000" b="1">
                          <a:solidFill>
                            <a:schemeClr val="dk1"/>
                          </a:solidFill>
                        </a:rPr>
                        <a:t>]</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a:t>OPAC</a:t>
                      </a:r>
                      <a:r>
                        <a:rPr lang="en-US" sz="1900" b="1" baseline="0"/>
                        <a:t> CLASSIFIED</a:t>
                      </a:r>
                      <a:endParaRPr lang="en-US" sz="1900" b="1"/>
                    </a:p>
                    <a:p>
                      <a:pPr marL="0" lvl="0" indent="0" algn="ctr" rtl="0">
                        <a:spcBef>
                          <a:spcPts val="0"/>
                        </a:spcBef>
                        <a:spcAft>
                          <a:spcPts val="0"/>
                        </a:spcAft>
                        <a:buNone/>
                      </a:pPr>
                      <a:r>
                        <a:rPr lang="en-US" sz="1900" b="1"/>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hu-HU" sz="1500" b="1"/>
                        <a:t>BE: SRNTGT060   CATCODE: 2</a:t>
                      </a:r>
                    </a:p>
                    <a:p>
                      <a:pPr marL="0" lvl="0" indent="0" algn="l" rtl="0">
                        <a:spcBef>
                          <a:spcPts val="0"/>
                        </a:spcBef>
                        <a:spcAft>
                          <a:spcPts val="0"/>
                        </a:spcAft>
                        <a:buNone/>
                      </a:pPr>
                      <a:r>
                        <a:rPr lang="hu-HU" sz="1500" b="1"/>
                        <a:t>MIDB GEO: </a:t>
                      </a:r>
                      <a:r>
                        <a:rPr lang="pt-BR" sz="1500" b="1"/>
                        <a:t>N 69 56.226 E 031 58.111</a:t>
                      </a:r>
                      <a:endParaRPr lang="hu-HU" sz="1500" b="1"/>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grpSp>
        <p:nvGrpSpPr>
          <p:cNvPr id="224" name="Google Shape;224;p24"/>
          <p:cNvGrpSpPr/>
          <p:nvPr/>
        </p:nvGrpSpPr>
        <p:grpSpPr>
          <a:xfrm>
            <a:off x="13999925" y="2400964"/>
            <a:ext cx="519600" cy="1236436"/>
            <a:chOff x="4246325" y="4458364"/>
            <a:chExt cx="519600" cy="1236436"/>
          </a:xfrm>
        </p:grpSpPr>
        <p:cxnSp>
          <p:nvCxnSpPr>
            <p:cNvPr id="225" name="Google Shape;225;p24"/>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26" name="Google Shape;226;p24"/>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230" name="Google Shape;230;p24"/>
          <p:cNvGrpSpPr/>
          <p:nvPr/>
        </p:nvGrpSpPr>
        <p:grpSpPr>
          <a:xfrm>
            <a:off x="2012946" y="4818993"/>
            <a:ext cx="3528664" cy="648934"/>
            <a:chOff x="3333760" y="5679891"/>
            <a:chExt cx="3528664" cy="648934"/>
          </a:xfrm>
        </p:grpSpPr>
        <p:sp>
          <p:nvSpPr>
            <p:cNvPr id="231" name="Google Shape;231;p24"/>
            <p:cNvSpPr txBox="1"/>
            <p:nvPr/>
          </p:nvSpPr>
          <p:spPr>
            <a:xfrm>
              <a:off x="3333760" y="5679891"/>
              <a:ext cx="2523155" cy="64893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hu-HU">
                  <a:solidFill>
                    <a:schemeClr val="dk1"/>
                  </a:solidFill>
                </a:rPr>
                <a:t>SRNTGT049 Vayda Guba Early Warning Station</a:t>
              </a:r>
            </a:p>
          </p:txBody>
        </p:sp>
        <p:cxnSp>
          <p:nvCxnSpPr>
            <p:cNvPr id="232" name="Google Shape;232;p24"/>
            <p:cNvCxnSpPr>
              <a:cxnSpLocks/>
              <a:stCxn id="231" idx="3"/>
            </p:cNvCxnSpPr>
            <p:nvPr/>
          </p:nvCxnSpPr>
          <p:spPr>
            <a:xfrm>
              <a:off x="5856915" y="6004358"/>
              <a:ext cx="1005509" cy="56612"/>
            </a:xfrm>
            <a:prstGeom prst="straightConnector1">
              <a:avLst/>
            </a:prstGeom>
            <a:noFill/>
            <a:ln w="19050" cap="flat" cmpd="sng">
              <a:solidFill>
                <a:schemeClr val="bg1"/>
              </a:solidFill>
              <a:prstDash val="solid"/>
              <a:round/>
              <a:headEnd type="none" w="med" len="med"/>
              <a:tailEnd type="none" w="med" len="med"/>
            </a:ln>
          </p:spPr>
        </p:cxnSp>
      </p:grpSp>
      <p:grpSp>
        <p:nvGrpSpPr>
          <p:cNvPr id="233" name="Google Shape;233;p24"/>
          <p:cNvGrpSpPr/>
          <p:nvPr/>
        </p:nvGrpSpPr>
        <p:grpSpPr>
          <a:xfrm>
            <a:off x="6954981" y="6326909"/>
            <a:ext cx="6632386" cy="1313424"/>
            <a:chOff x="8069021" y="1732709"/>
            <a:chExt cx="4568944" cy="3132791"/>
          </a:xfrm>
        </p:grpSpPr>
        <p:sp>
          <p:nvSpPr>
            <p:cNvPr id="234" name="Google Shape;234;p24"/>
            <p:cNvSpPr txBox="1"/>
            <p:nvPr/>
          </p:nvSpPr>
          <p:spPr>
            <a:xfrm>
              <a:off x="9933784" y="3722815"/>
              <a:ext cx="2704181" cy="1142685"/>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hu-HU" b="1">
                  <a:solidFill>
                    <a:schemeClr val="dk1"/>
                  </a:solidFill>
                </a:rPr>
                <a:t>SRNTGT060</a:t>
              </a:r>
              <a:r>
                <a:rPr lang="hu-HU" sz="1400" b="1"/>
                <a:t>- Vaydaguba Radio Mast</a:t>
              </a:r>
            </a:p>
            <a:p>
              <a:pPr marL="0" lvl="0" indent="0" algn="l" rtl="0">
                <a:spcBef>
                  <a:spcPts val="0"/>
                </a:spcBef>
                <a:spcAft>
                  <a:spcPts val="0"/>
                </a:spcAft>
                <a:buNone/>
              </a:pPr>
              <a:r>
                <a:rPr lang="hu-HU" b="1">
                  <a:solidFill>
                    <a:schemeClr val="dk1"/>
                  </a:solidFill>
                </a:rPr>
                <a:t>TARGET</a:t>
              </a:r>
            </a:p>
          </p:txBody>
        </p:sp>
        <p:cxnSp>
          <p:nvCxnSpPr>
            <p:cNvPr id="235" name="Google Shape;235;p24"/>
            <p:cNvCxnSpPr>
              <a:cxnSpLocks/>
              <a:stCxn id="234" idx="1"/>
            </p:cNvCxnSpPr>
            <p:nvPr/>
          </p:nvCxnSpPr>
          <p:spPr>
            <a:xfrm flipH="1" flipV="1">
              <a:off x="8069021" y="1732709"/>
              <a:ext cx="1864764" cy="2561450"/>
            </a:xfrm>
            <a:prstGeom prst="straightConnector1">
              <a:avLst/>
            </a:prstGeom>
            <a:noFill/>
            <a:ln w="19050" cap="flat" cmpd="sng">
              <a:solidFill>
                <a:schemeClr val="bg1"/>
              </a:solidFill>
              <a:prstDash val="solid"/>
              <a:round/>
              <a:headEnd type="none" w="med" len="med"/>
              <a:tailEnd type="none" w="med" len="med"/>
            </a:ln>
          </p:spPr>
        </p:cxnSp>
      </p:grpSp>
      <p:pic>
        <p:nvPicPr>
          <p:cNvPr id="239" name="Google Shape;239;p24">
            <a:hlinkClick r:id="rId5"/>
          </p:cNvPr>
          <p:cNvPicPr preferRelativeResize="0"/>
          <p:nvPr/>
        </p:nvPicPr>
        <p:blipFill rotWithShape="1">
          <a:blip r:embed="rId6">
            <a:alphaModFix/>
          </a:blip>
          <a:srcRect r="-2532" b="-2501"/>
          <a:stretch/>
        </p:blipFill>
        <p:spPr>
          <a:xfrm>
            <a:off x="435875" y="164488"/>
            <a:ext cx="1575817" cy="1620000"/>
          </a:xfrm>
          <a:prstGeom prst="rect">
            <a:avLst/>
          </a:prstGeom>
          <a:noFill/>
          <a:ln>
            <a:noFill/>
          </a:ln>
        </p:spPr>
      </p:pic>
      <p:pic>
        <p:nvPicPr>
          <p:cNvPr id="17" name="Picture 3">
            <a:extLst>
              <a:ext uri="{FF2B5EF4-FFF2-40B4-BE49-F238E27FC236}">
                <a16:creationId xmlns:a16="http://schemas.microsoft.com/office/drawing/2014/main" id="{72C79575-7042-CA37-D6DE-A6AEAC41F25D}"/>
              </a:ext>
            </a:extLst>
          </p:cNvPr>
          <p:cNvPicPr>
            <a:picLocks noChangeAspect="1" noChangeArrowheads="1"/>
          </p:cNvPicPr>
          <p:nvPr/>
        </p:nvPicPr>
        <p:blipFill>
          <a:blip r:embed="rId7"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2" name="Rektangel 11">
            <a:extLst>
              <a:ext uri="{FF2B5EF4-FFF2-40B4-BE49-F238E27FC236}">
                <a16:creationId xmlns:a16="http://schemas.microsoft.com/office/drawing/2014/main" id="{EE0F4EB0-CA0E-4306-388C-392E10C1B6DD}"/>
              </a:ext>
            </a:extLst>
          </p:cNvPr>
          <p:cNvSpPr/>
          <p:nvPr/>
        </p:nvSpPr>
        <p:spPr>
          <a:xfrm>
            <a:off x="10167197" y="56253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zabadkézi sokszög: alakzat 9">
            <a:extLst>
              <a:ext uri="{FF2B5EF4-FFF2-40B4-BE49-F238E27FC236}">
                <a16:creationId xmlns:a16="http://schemas.microsoft.com/office/drawing/2014/main" id="{47A97F84-D4B7-57CB-B9A2-597EBBDC1FB1}"/>
              </a:ext>
            </a:extLst>
          </p:cNvPr>
          <p:cNvSpPr/>
          <p:nvPr/>
        </p:nvSpPr>
        <p:spPr>
          <a:xfrm>
            <a:off x="5403272" y="4784436"/>
            <a:ext cx="905164" cy="1006764"/>
          </a:xfrm>
          <a:custGeom>
            <a:avLst/>
            <a:gdLst>
              <a:gd name="connsiteX0" fmla="*/ 286328 w 905164"/>
              <a:gd name="connsiteY0" fmla="*/ 0 h 1006764"/>
              <a:gd name="connsiteX1" fmla="*/ 905164 w 905164"/>
              <a:gd name="connsiteY1" fmla="*/ 212436 h 1006764"/>
              <a:gd name="connsiteX2" fmla="*/ 461819 w 905164"/>
              <a:gd name="connsiteY2" fmla="*/ 1006764 h 1006764"/>
              <a:gd name="connsiteX3" fmla="*/ 0 w 905164"/>
              <a:gd name="connsiteY3" fmla="*/ 849746 h 1006764"/>
              <a:gd name="connsiteX4" fmla="*/ 286328 w 905164"/>
              <a:gd name="connsiteY4" fmla="*/ 0 h 1006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164" h="1006764">
                <a:moveTo>
                  <a:pt x="286328" y="0"/>
                </a:moveTo>
                <a:lnTo>
                  <a:pt x="905164" y="212436"/>
                </a:lnTo>
                <a:lnTo>
                  <a:pt x="461819" y="1006764"/>
                </a:lnTo>
                <a:lnTo>
                  <a:pt x="0" y="849746"/>
                </a:lnTo>
                <a:lnTo>
                  <a:pt x="286328" y="0"/>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4" name="Kép 3">
            <a:extLst>
              <a:ext uri="{FF2B5EF4-FFF2-40B4-BE49-F238E27FC236}">
                <a16:creationId xmlns:a16="http://schemas.microsoft.com/office/drawing/2014/main" id="{8DF7C0CD-19F1-6601-C853-CCE66B82850E}"/>
              </a:ext>
            </a:extLst>
          </p:cNvPr>
          <p:cNvPicPr>
            <a:picLocks noChangeAspect="1"/>
          </p:cNvPicPr>
          <p:nvPr/>
        </p:nvPicPr>
        <p:blipFill>
          <a:blip r:embed="rId3">
            <a:grayscl/>
            <a:extLst>
              <a:ext uri="{BEBA8EAE-BF5A-486C-A8C5-ECC9F3942E4B}">
                <a14:imgProps xmlns:a14="http://schemas.microsoft.com/office/drawing/2010/main">
                  <a14:imgLayer r:embed="rId4">
                    <a14:imgEffect>
                      <a14:brightnessContrast bright="-20000" contrast="43000"/>
                    </a14:imgEffect>
                  </a14:imgLayer>
                </a14:imgProps>
              </a:ext>
            </a:extLst>
          </a:blip>
          <a:stretch>
            <a:fillRect/>
          </a:stretch>
        </p:blipFill>
        <p:spPr>
          <a:xfrm>
            <a:off x="4526072" y="2082300"/>
            <a:ext cx="10593278" cy="7830643"/>
          </a:xfrm>
          <a:prstGeom prst="rect">
            <a:avLst/>
          </a:prstGeom>
        </p:spPr>
      </p:pic>
      <p:pic>
        <p:nvPicPr>
          <p:cNvPr id="6" name="Kép 5">
            <a:extLst>
              <a:ext uri="{FF2B5EF4-FFF2-40B4-BE49-F238E27FC236}">
                <a16:creationId xmlns:a16="http://schemas.microsoft.com/office/drawing/2014/main" id="{A184CD91-B811-C77F-C38D-11271E3C31A7}"/>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2225675" y="2183936"/>
            <a:ext cx="3687972" cy="2074484"/>
          </a:xfrm>
          <a:prstGeom prst="rect">
            <a:avLst/>
          </a:prstGeom>
        </p:spPr>
      </p:pic>
      <p:graphicFrame>
        <p:nvGraphicFramePr>
          <p:cNvPr id="75" name="Google Shape;75;p15"/>
          <p:cNvGraphicFramePr/>
          <p:nvPr>
            <p:extLst>
              <p:ext uri="{D42A27DB-BD31-4B8C-83A1-F6EECF244321}">
                <p14:modId xmlns:p14="http://schemas.microsoft.com/office/powerpoint/2010/main" val="354762116"/>
              </p:ext>
            </p:extLst>
          </p:nvPr>
        </p:nvGraphicFramePr>
        <p:xfrm>
          <a:off x="0" y="-1"/>
          <a:ext cx="15119349" cy="10691813"/>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val="20000"/>
                    </a:ext>
                  </a:extLst>
                </a:gridCol>
                <a:gridCol w="6658888">
                  <a:extLst>
                    <a:ext uri="{9D8B030D-6E8A-4147-A177-3AD203B41FA5}">
                      <a16:colId xmlns:a16="http://schemas.microsoft.com/office/drawing/2014/main" val="20001"/>
                    </a:ext>
                  </a:extLst>
                </a:gridCol>
                <a:gridCol w="2242904">
                  <a:extLst>
                    <a:ext uri="{9D8B030D-6E8A-4147-A177-3AD203B41FA5}">
                      <a16:colId xmlns:a16="http://schemas.microsoft.com/office/drawing/2014/main" val="20002"/>
                    </a:ext>
                  </a:extLst>
                </a:gridCol>
                <a:gridCol w="3758188">
                  <a:extLst>
                    <a:ext uri="{9D8B030D-6E8A-4147-A177-3AD203B41FA5}">
                      <a16:colId xmlns:a16="http://schemas.microsoft.com/office/drawing/2014/main" val="20003"/>
                    </a:ext>
                  </a:extLst>
                </a:gridCol>
              </a:tblGrid>
              <a:tr h="1235667">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SRNTGT060 - Vaydaguba Radio Mast</a:t>
                      </a:r>
                    </a:p>
                    <a:p>
                      <a:pPr marL="0" lvl="0" indent="0" algn="l" rtl="0">
                        <a:spcBef>
                          <a:spcPts val="0"/>
                        </a:spcBef>
                        <a:spcAft>
                          <a:spcPts val="0"/>
                        </a:spcAft>
                        <a:buNone/>
                      </a:pPr>
                      <a:r>
                        <a:rPr lang="fr" sz="2000" b="1"/>
                        <a:t>FACILITY </a:t>
                      </a:r>
                      <a:r>
                        <a:rPr lang="fr" sz="2000" b="1" dirty="0"/>
                        <a:t>OUTLINE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905156">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SRNTGT060   CATCODE: 2</a:t>
                      </a:r>
                      <a:endParaRPr lang="nb-NO" sz="1500" b="1" dirty="0"/>
                    </a:p>
                    <a:p>
                      <a:pPr marL="0" lvl="0" indent="0" algn="l" rtl="0">
                        <a:spcBef>
                          <a:spcPts val="0"/>
                        </a:spcBef>
                        <a:spcAft>
                          <a:spcPts val="0"/>
                        </a:spcAft>
                        <a:buNone/>
                      </a:pPr>
                      <a:r>
                        <a:rPr lang="pt-BR" sz="1500" b="1"/>
                        <a:t>MIDB GEO: N 69 56.226 E 031 58.111</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55099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76" name="Google Shape;76;p15"/>
          <p:cNvGrpSpPr/>
          <p:nvPr/>
        </p:nvGrpSpPr>
        <p:grpSpPr>
          <a:xfrm>
            <a:off x="15666806" y="3190186"/>
            <a:ext cx="519600" cy="1236436"/>
            <a:chOff x="4246325" y="4458364"/>
            <a:chExt cx="519600" cy="1236436"/>
          </a:xfrm>
        </p:grpSpPr>
        <p:cxnSp>
          <p:nvCxnSpPr>
            <p:cNvPr id="77" name="Google Shape;77;p15"/>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78" name="Google Shape;78;p15"/>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1" y="2145542"/>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7"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8"/>
          <a:srcRect/>
          <a:stretch>
            <a:fillRect/>
          </a:stretch>
        </p:blipFill>
        <p:spPr bwMode="auto">
          <a:xfrm>
            <a:off x="0" y="0"/>
            <a:ext cx="2225675" cy="1958975"/>
          </a:xfrm>
          <a:prstGeom prst="rect">
            <a:avLst/>
          </a:prstGeom>
          <a:noFill/>
        </p:spPr>
      </p:pic>
      <p:cxnSp>
        <p:nvCxnSpPr>
          <p:cNvPr id="13" name="Google Shape;65;p14"/>
          <p:cNvCxnSpPr/>
          <p:nvPr/>
        </p:nvCxnSpPr>
        <p:spPr>
          <a:xfrm rot="10800000">
            <a:off x="12464042" y="2976117"/>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14" name="Google Shape;66;p14"/>
          <p:cNvSpPr txBox="1"/>
          <p:nvPr/>
        </p:nvSpPr>
        <p:spPr>
          <a:xfrm>
            <a:off x="12481442" y="3566053"/>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15" name="Rektangel 14"/>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oogle Shape;233;p24">
            <a:extLst>
              <a:ext uri="{FF2B5EF4-FFF2-40B4-BE49-F238E27FC236}">
                <a16:creationId xmlns:a16="http://schemas.microsoft.com/office/drawing/2014/main" id="{50A870CF-9095-04A9-F0B9-2BFB6991DF80}"/>
              </a:ext>
            </a:extLst>
          </p:cNvPr>
          <p:cNvGrpSpPr/>
          <p:nvPr/>
        </p:nvGrpSpPr>
        <p:grpSpPr>
          <a:xfrm>
            <a:off x="5464679" y="5106370"/>
            <a:ext cx="9256331" cy="2107230"/>
            <a:chOff x="7088591" y="-4481607"/>
            <a:chExt cx="6376537" cy="5026183"/>
          </a:xfrm>
        </p:grpSpPr>
        <p:sp>
          <p:nvSpPr>
            <p:cNvPr id="24" name="Google Shape;234;p24">
              <a:extLst>
                <a:ext uri="{FF2B5EF4-FFF2-40B4-BE49-F238E27FC236}">
                  <a16:creationId xmlns:a16="http://schemas.microsoft.com/office/drawing/2014/main" id="{2718B2E3-E6E1-611F-3A33-2B389DE646F8}"/>
                </a:ext>
              </a:extLst>
            </p:cNvPr>
            <p:cNvSpPr txBox="1"/>
            <p:nvPr/>
          </p:nvSpPr>
          <p:spPr>
            <a:xfrm>
              <a:off x="10760947" y="-4481607"/>
              <a:ext cx="2704181" cy="1142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hu-HU" b="1">
                  <a:solidFill>
                    <a:schemeClr val="dk1"/>
                  </a:solidFill>
                </a:rPr>
                <a:t>SRNTGT060</a:t>
              </a:r>
              <a:r>
                <a:rPr lang="hu-HU" sz="1400" b="1"/>
                <a:t>- Vaydaguba Radio Mast</a:t>
              </a:r>
            </a:p>
            <a:p>
              <a:pPr marL="0" lvl="0" indent="0" algn="l" rtl="0">
                <a:spcBef>
                  <a:spcPts val="0"/>
                </a:spcBef>
                <a:spcAft>
                  <a:spcPts val="0"/>
                </a:spcAft>
                <a:buNone/>
              </a:pPr>
              <a:r>
                <a:rPr lang="hu-HU" b="1">
                  <a:solidFill>
                    <a:schemeClr val="dk1"/>
                  </a:solidFill>
                </a:rPr>
                <a:t>TARGET</a:t>
              </a:r>
            </a:p>
          </p:txBody>
        </p:sp>
        <p:cxnSp>
          <p:nvCxnSpPr>
            <p:cNvPr id="25" name="Google Shape;235;p24">
              <a:extLst>
                <a:ext uri="{FF2B5EF4-FFF2-40B4-BE49-F238E27FC236}">
                  <a16:creationId xmlns:a16="http://schemas.microsoft.com/office/drawing/2014/main" id="{65E2E281-CCE6-4A71-6635-E7483A6ECDD8}"/>
                </a:ext>
              </a:extLst>
            </p:cNvPr>
            <p:cNvCxnSpPr>
              <a:cxnSpLocks/>
              <a:stCxn id="24" idx="1"/>
            </p:cNvCxnSpPr>
            <p:nvPr/>
          </p:nvCxnSpPr>
          <p:spPr>
            <a:xfrm flipH="1">
              <a:off x="10195867" y="-3910264"/>
              <a:ext cx="565080" cy="4454840"/>
            </a:xfrm>
            <a:prstGeom prst="straightConnector1">
              <a:avLst/>
            </a:prstGeom>
            <a:noFill/>
            <a:ln w="19050" cap="flat" cmpd="sng">
              <a:solidFill>
                <a:schemeClr val="bg1"/>
              </a:solidFill>
              <a:prstDash val="solid"/>
              <a:round/>
              <a:headEnd type="none" w="med" len="med"/>
              <a:tailEnd type="none" w="med" len="med"/>
            </a:ln>
          </p:spPr>
        </p:cxnSp>
        <p:sp>
          <p:nvSpPr>
            <p:cNvPr id="28" name="Google Shape;234;p24">
              <a:extLst>
                <a:ext uri="{FF2B5EF4-FFF2-40B4-BE49-F238E27FC236}">
                  <a16:creationId xmlns:a16="http://schemas.microsoft.com/office/drawing/2014/main" id="{BAD8060E-510B-CA47-2A58-3EEECE43C49C}"/>
                </a:ext>
              </a:extLst>
            </p:cNvPr>
            <p:cNvSpPr txBox="1"/>
            <p:nvPr/>
          </p:nvSpPr>
          <p:spPr>
            <a:xfrm>
              <a:off x="7088591" y="-2648004"/>
              <a:ext cx="2704181" cy="1142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hu-HU" b="1">
                  <a:solidFill>
                    <a:schemeClr val="dk1"/>
                  </a:solidFill>
                </a:rPr>
                <a:t>SRNTGT060</a:t>
              </a:r>
              <a:r>
                <a:rPr lang="hu-HU" sz="1400" b="1"/>
                <a:t>- Vaydaguba Radio Mast</a:t>
              </a:r>
            </a:p>
            <a:p>
              <a:pPr marL="0" lvl="0" indent="0" algn="l" rtl="0">
                <a:spcBef>
                  <a:spcPts val="0"/>
                </a:spcBef>
                <a:spcAft>
                  <a:spcPts val="0"/>
                </a:spcAft>
                <a:buNone/>
              </a:pPr>
              <a:r>
                <a:rPr lang="hu-HU" b="1">
                  <a:solidFill>
                    <a:schemeClr val="dk1"/>
                  </a:solidFill>
                </a:rPr>
                <a:t>TARGET</a:t>
              </a:r>
            </a:p>
          </p:txBody>
        </p:sp>
      </p:grpSp>
      <p:sp>
        <p:nvSpPr>
          <p:cNvPr id="2" name="Rektangel 11">
            <a:extLst>
              <a:ext uri="{FF2B5EF4-FFF2-40B4-BE49-F238E27FC236}">
                <a16:creationId xmlns:a16="http://schemas.microsoft.com/office/drawing/2014/main" id="{5E6AD44E-B419-DD3F-1D0C-626542297EBB}"/>
              </a:ext>
            </a:extLst>
          </p:cNvPr>
          <p:cNvSpPr/>
          <p:nvPr/>
        </p:nvSpPr>
        <p:spPr>
          <a:xfrm>
            <a:off x="10167197" y="56253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Kép 8">
            <a:extLst>
              <a:ext uri="{FF2B5EF4-FFF2-40B4-BE49-F238E27FC236}">
                <a16:creationId xmlns:a16="http://schemas.microsoft.com/office/drawing/2014/main" id="{D62CA172-CA6C-7A39-FAAE-F07D32429491}"/>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4700"/>
                    </a14:imgEffect>
                    <a14:imgEffect>
                      <a14:brightnessContrast contrast="-20000"/>
                    </a14:imgEffect>
                  </a14:imgLayer>
                </a14:imgProps>
              </a:ext>
            </a:extLst>
          </a:blip>
          <a:stretch>
            <a:fillRect/>
          </a:stretch>
        </p:blipFill>
        <p:spPr>
          <a:xfrm>
            <a:off x="107174" y="4110049"/>
            <a:ext cx="4619295" cy="2598354"/>
          </a:xfrm>
          <a:prstGeom prst="rect">
            <a:avLst/>
          </a:prstGeom>
        </p:spPr>
      </p:pic>
      <p:pic>
        <p:nvPicPr>
          <p:cNvPr id="19" name="Kép 18">
            <a:extLst>
              <a:ext uri="{FF2B5EF4-FFF2-40B4-BE49-F238E27FC236}">
                <a16:creationId xmlns:a16="http://schemas.microsoft.com/office/drawing/2014/main" id="{30DB3826-901E-412E-4EAE-8B8F836ADFBD}"/>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4700"/>
                    </a14:imgEffect>
                    <a14:imgEffect>
                      <a14:brightnessContrast bright="24000" contrast="-50000"/>
                    </a14:imgEffect>
                  </a14:imgLayer>
                </a14:imgProps>
              </a:ext>
            </a:extLst>
          </a:blip>
          <a:stretch>
            <a:fillRect/>
          </a:stretch>
        </p:blipFill>
        <p:spPr>
          <a:xfrm>
            <a:off x="0" y="7548779"/>
            <a:ext cx="8155709" cy="2579971"/>
          </a:xfrm>
          <a:prstGeom prst="rect">
            <a:avLst/>
          </a:prstGeom>
        </p:spPr>
      </p:pic>
      <p:cxnSp>
        <p:nvCxnSpPr>
          <p:cNvPr id="29" name="Google Shape;235;p24">
            <a:extLst>
              <a:ext uri="{FF2B5EF4-FFF2-40B4-BE49-F238E27FC236}">
                <a16:creationId xmlns:a16="http://schemas.microsoft.com/office/drawing/2014/main" id="{CCD4D464-A3D0-D229-32B5-95B1CF643861}"/>
              </a:ext>
            </a:extLst>
          </p:cNvPr>
          <p:cNvCxnSpPr>
            <a:cxnSpLocks/>
            <a:stCxn id="28" idx="1"/>
          </p:cNvCxnSpPr>
          <p:nvPr/>
        </p:nvCxnSpPr>
        <p:spPr>
          <a:xfrm flipH="1">
            <a:off x="2648309" y="6114645"/>
            <a:ext cx="2816370" cy="3288147"/>
          </a:xfrm>
          <a:prstGeom prst="straightConnector1">
            <a:avLst/>
          </a:prstGeom>
          <a:noFill/>
          <a:ln w="19050" cap="flat" cmpd="sng">
            <a:solidFill>
              <a:schemeClr val="bg1"/>
            </a:solidFill>
            <a:prstDash val="solid"/>
            <a:round/>
            <a:headEnd type="none" w="med" len="med"/>
            <a:tailEnd type="none" w="med" len="med"/>
          </a:ln>
        </p:spPr>
      </p:cxnSp>
      <p:cxnSp>
        <p:nvCxnSpPr>
          <p:cNvPr id="64" name="Google Shape;235;p24">
            <a:extLst>
              <a:ext uri="{FF2B5EF4-FFF2-40B4-BE49-F238E27FC236}">
                <a16:creationId xmlns:a16="http://schemas.microsoft.com/office/drawing/2014/main" id="{518AD6EA-C063-805E-8095-BF52988C0770}"/>
              </a:ext>
            </a:extLst>
          </p:cNvPr>
          <p:cNvCxnSpPr>
            <a:cxnSpLocks/>
          </p:cNvCxnSpPr>
          <p:nvPr/>
        </p:nvCxnSpPr>
        <p:spPr>
          <a:xfrm flipH="1" flipV="1">
            <a:off x="3880114" y="5875108"/>
            <a:ext cx="1619071" cy="239537"/>
          </a:xfrm>
          <a:prstGeom prst="straightConnector1">
            <a:avLst/>
          </a:prstGeom>
          <a:noFill/>
          <a:ln w="19050" cap="flat" cmpd="sng">
            <a:solidFill>
              <a:schemeClr val="bg1"/>
            </a:solidFill>
            <a:prstDash val="solid"/>
            <a:round/>
            <a:headEnd type="none" w="med" len="med"/>
            <a:tailEnd type="none" w="med" len="med"/>
          </a:ln>
        </p:spPr>
      </p:cxnSp>
      <p:cxnSp>
        <p:nvCxnSpPr>
          <p:cNvPr id="67" name="Google Shape;235;p24">
            <a:extLst>
              <a:ext uri="{FF2B5EF4-FFF2-40B4-BE49-F238E27FC236}">
                <a16:creationId xmlns:a16="http://schemas.microsoft.com/office/drawing/2014/main" id="{9A278109-2ACF-1DB7-2369-1048311953FF}"/>
              </a:ext>
            </a:extLst>
          </p:cNvPr>
          <p:cNvCxnSpPr>
            <a:cxnSpLocks/>
            <a:stCxn id="28" idx="1"/>
          </p:cNvCxnSpPr>
          <p:nvPr/>
        </p:nvCxnSpPr>
        <p:spPr>
          <a:xfrm flipH="1" flipV="1">
            <a:off x="4114800" y="3787448"/>
            <a:ext cx="1349879" cy="2327197"/>
          </a:xfrm>
          <a:prstGeom prst="straightConnector1">
            <a:avLst/>
          </a:prstGeom>
          <a:noFill/>
          <a:ln w="19050" cap="flat" cmpd="sng">
            <a:solidFill>
              <a:schemeClr val="bg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7" name="Kép 6">
            <a:extLst>
              <a:ext uri="{FF2B5EF4-FFF2-40B4-BE49-F238E27FC236}">
                <a16:creationId xmlns:a16="http://schemas.microsoft.com/office/drawing/2014/main" id="{60BC4E85-3C06-CC92-8A05-178E5DD01C92}"/>
              </a:ext>
            </a:extLst>
          </p:cNvPr>
          <p:cNvPicPr>
            <a:picLocks noChangeAspect="1"/>
          </p:cNvPicPr>
          <p:nvPr/>
        </p:nvPicPr>
        <p:blipFill>
          <a:blip r:embed="rId3">
            <a:grayscl/>
            <a:extLst>
              <a:ext uri="{BEBA8EAE-BF5A-486C-A8C5-ECC9F3942E4B}">
                <a14:imgProps xmlns:a14="http://schemas.microsoft.com/office/drawing/2010/main">
                  <a14:imgLayer r:embed="rId4">
                    <a14:imgEffect>
                      <a14:brightnessContrast bright="-20000" contrast="43000"/>
                    </a14:imgEffect>
                  </a14:imgLayer>
                </a14:imgProps>
              </a:ext>
            </a:extLst>
          </a:blip>
          <a:stretch>
            <a:fillRect/>
          </a:stretch>
        </p:blipFill>
        <p:spPr>
          <a:xfrm>
            <a:off x="4526072" y="2851934"/>
            <a:ext cx="10593278" cy="7830643"/>
          </a:xfrm>
          <a:prstGeom prst="rect">
            <a:avLst/>
          </a:prstGeom>
        </p:spPr>
      </p:pic>
      <p:graphicFrame>
        <p:nvGraphicFramePr>
          <p:cNvPr id="156" name="Google Shape;156;p20"/>
          <p:cNvGraphicFramePr/>
          <p:nvPr>
            <p:extLst>
              <p:ext uri="{D42A27DB-BD31-4B8C-83A1-F6EECF244321}">
                <p14:modId xmlns:p14="http://schemas.microsoft.com/office/powerpoint/2010/main" val="79355540"/>
              </p:ext>
            </p:extLst>
          </p:nvPr>
        </p:nvGraphicFramePr>
        <p:xfrm>
          <a:off x="0" y="-9235"/>
          <a:ext cx="15119350" cy="10691812"/>
        </p:xfrm>
        <a:graphic>
          <a:graphicData uri="http://schemas.openxmlformats.org/drawingml/2006/table">
            <a:tbl>
              <a:tblPr>
                <a:noFill/>
                <a:tableStyleId>{AE7EAA58-4EDA-4114-B047-75ABB572CC32}</a:tableStyleId>
              </a:tblPr>
              <a:tblGrid>
                <a:gridCol w="2508490">
                  <a:extLst>
                    <a:ext uri="{9D8B030D-6E8A-4147-A177-3AD203B41FA5}">
                      <a16:colId xmlns:a16="http://schemas.microsoft.com/office/drawing/2014/main" val="20000"/>
                    </a:ext>
                  </a:extLst>
                </a:gridCol>
                <a:gridCol w="6562184">
                  <a:extLst>
                    <a:ext uri="{9D8B030D-6E8A-4147-A177-3AD203B41FA5}">
                      <a16:colId xmlns:a16="http://schemas.microsoft.com/office/drawing/2014/main" val="20001"/>
                    </a:ext>
                  </a:extLst>
                </a:gridCol>
                <a:gridCol w="2302214">
                  <a:extLst>
                    <a:ext uri="{9D8B030D-6E8A-4147-A177-3AD203B41FA5}">
                      <a16:colId xmlns:a16="http://schemas.microsoft.com/office/drawing/2014/main" val="20002"/>
                    </a:ext>
                  </a:extLst>
                </a:gridCol>
                <a:gridCol w="3746462">
                  <a:extLst>
                    <a:ext uri="{9D8B030D-6E8A-4147-A177-3AD203B41FA5}">
                      <a16:colId xmlns:a16="http://schemas.microsoft.com/office/drawing/2014/main" val="20003"/>
                    </a:ext>
                  </a:extLst>
                </a:gridCol>
              </a:tblGrid>
              <a:tr h="843759">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SRNTGT060 - Vaydaguba Radio Mast</a:t>
                      </a:r>
                    </a:p>
                    <a:p>
                      <a:pPr marL="0" lvl="0" indent="0" algn="l" rtl="0">
                        <a:spcBef>
                          <a:spcPts val="0"/>
                        </a:spcBef>
                        <a:spcAft>
                          <a:spcPts val="0"/>
                        </a:spcAft>
                        <a:buNone/>
                      </a:pPr>
                      <a:r>
                        <a:rPr lang="fr" sz="2000" b="1"/>
                        <a:t>JOINT </a:t>
                      </a:r>
                      <a:r>
                        <a:rPr lang="fr" sz="2000" b="1" dirty="0"/>
                        <a:t>DESIRED POINT OF IMPACT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1690">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SRNTGT060   CATCODE: 2</a:t>
                      </a:r>
                      <a:endParaRPr lang="nb-NO" sz="1500" b="1" dirty="0"/>
                    </a:p>
                    <a:p>
                      <a:pPr marL="0" lvl="0" indent="0" algn="l" rtl="0">
                        <a:spcBef>
                          <a:spcPts val="0"/>
                        </a:spcBef>
                        <a:spcAft>
                          <a:spcPts val="0"/>
                        </a:spcAft>
                        <a:buNone/>
                      </a:pPr>
                      <a:r>
                        <a:rPr lang="pt-BR" sz="1500" b="1"/>
                        <a:t>MIDB GEO: N 69 56.226 E 031 58.111</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46363">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171" name="Google Shape;171;p20"/>
          <p:cNvSpPr txBox="1"/>
          <p:nvPr/>
        </p:nvSpPr>
        <p:spPr>
          <a:xfrm>
            <a:off x="12579250" y="1964626"/>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SRNTGT060</a:t>
            </a:r>
            <a:r>
              <a:rPr lang="fr" sz="1000" b="1"/>
              <a:t>A</a:t>
            </a:r>
            <a:endParaRPr sz="1000" b="1"/>
          </a:p>
          <a:p>
            <a:pPr marL="0" lvl="0" indent="0" algn="l" rtl="0">
              <a:spcBef>
                <a:spcPts val="0"/>
              </a:spcBef>
              <a:spcAft>
                <a:spcPts val="0"/>
              </a:spcAft>
              <a:buNone/>
            </a:pPr>
            <a:r>
              <a:rPr lang="hu-HU" sz="1000"/>
              <a:t>RADIO MAST</a:t>
            </a:r>
          </a:p>
          <a:p>
            <a:pPr lvl="1"/>
            <a:r>
              <a:rPr lang="pt-BR" sz="1000" b="1"/>
              <a:t>N 69 56.226 E 031 58.111</a:t>
            </a:r>
            <a:endParaRPr lang="hu-HU" sz="1000" b="1"/>
          </a:p>
          <a:p>
            <a:pPr lvl="1"/>
            <a:r>
              <a:rPr lang="fr" sz="1000" b="1"/>
              <a:t>DPI </a:t>
            </a:r>
            <a:r>
              <a:rPr lang="fr" sz="1000" b="1" dirty="0"/>
              <a:t>MSL</a:t>
            </a:r>
            <a:r>
              <a:rPr lang="fr" sz="1000" b="1"/>
              <a:t>: </a:t>
            </a:r>
            <a:r>
              <a:rPr lang="hu-HU" sz="1000" b="1"/>
              <a:t>77</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5" cstate="screen"/>
          <a:srcRect b="514"/>
          <a:stretch>
            <a:fillRect/>
          </a:stretch>
        </p:blipFill>
        <p:spPr bwMode="auto">
          <a:xfrm>
            <a:off x="9081648" y="-9235"/>
            <a:ext cx="2330269" cy="1932887"/>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cxnSp>
        <p:nvCxnSpPr>
          <p:cNvPr id="25" name="Google Shape;65;p14"/>
          <p:cNvCxnSpPr/>
          <p:nvPr/>
        </p:nvCxnSpPr>
        <p:spPr>
          <a:xfrm rot="10800000">
            <a:off x="12098029" y="3258113"/>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26" name="Google Shape;66;p14"/>
          <p:cNvSpPr txBox="1"/>
          <p:nvPr/>
        </p:nvSpPr>
        <p:spPr>
          <a:xfrm>
            <a:off x="12115429" y="3848049"/>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oogle Shape;166;p20">
            <a:extLst>
              <a:ext uri="{FF2B5EF4-FFF2-40B4-BE49-F238E27FC236}">
                <a16:creationId xmlns:a16="http://schemas.microsoft.com/office/drawing/2014/main" id="{3E1D0CE5-9BF9-2F34-1454-60ACE31DBB67}"/>
              </a:ext>
            </a:extLst>
          </p:cNvPr>
          <p:cNvGrpSpPr/>
          <p:nvPr/>
        </p:nvGrpSpPr>
        <p:grpSpPr>
          <a:xfrm>
            <a:off x="9961173" y="6727100"/>
            <a:ext cx="2136856" cy="1274971"/>
            <a:chOff x="2564816" y="7355641"/>
            <a:chExt cx="2121159" cy="1274971"/>
          </a:xfrm>
        </p:grpSpPr>
        <p:sp>
          <p:nvSpPr>
            <p:cNvPr id="150" name="Google Shape;167;p20">
              <a:extLst>
                <a:ext uri="{FF2B5EF4-FFF2-40B4-BE49-F238E27FC236}">
                  <a16:creationId xmlns:a16="http://schemas.microsoft.com/office/drawing/2014/main" id="{9C087DBC-37BB-DBE6-B331-3860EBCD7DFF}"/>
                </a:ext>
              </a:extLst>
            </p:cNvPr>
            <p:cNvSpPr txBox="1"/>
            <p:nvPr/>
          </p:nvSpPr>
          <p:spPr>
            <a:xfrm>
              <a:off x="3793475" y="7355641"/>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DPI </a:t>
              </a:r>
              <a:r>
                <a:rPr lang="hu-HU" b="1">
                  <a:solidFill>
                    <a:schemeClr val="dk1"/>
                  </a:solidFill>
                </a:rPr>
                <a:t>A</a:t>
              </a:r>
              <a:endParaRPr b="1">
                <a:solidFill>
                  <a:schemeClr val="dk1"/>
                </a:solidFill>
              </a:endParaRPr>
            </a:p>
          </p:txBody>
        </p:sp>
        <p:cxnSp>
          <p:nvCxnSpPr>
            <p:cNvPr id="151" name="Google Shape;168;p20">
              <a:extLst>
                <a:ext uri="{FF2B5EF4-FFF2-40B4-BE49-F238E27FC236}">
                  <a16:creationId xmlns:a16="http://schemas.microsoft.com/office/drawing/2014/main" id="{18F887D7-6C96-AB65-831A-EEF9F0988297}"/>
                </a:ext>
              </a:extLst>
            </p:cNvPr>
            <p:cNvCxnSpPr>
              <a:cxnSpLocks/>
              <a:stCxn id="150" idx="1"/>
            </p:cNvCxnSpPr>
            <p:nvPr/>
          </p:nvCxnSpPr>
          <p:spPr>
            <a:xfrm flipH="1">
              <a:off x="2564816" y="7497691"/>
              <a:ext cx="1228659" cy="1132921"/>
            </a:xfrm>
            <a:prstGeom prst="straightConnector1">
              <a:avLst/>
            </a:prstGeom>
            <a:noFill/>
            <a:ln w="19050" cap="flat" cmpd="sng">
              <a:solidFill>
                <a:schemeClr val="bg1"/>
              </a:solidFill>
              <a:prstDash val="solid"/>
              <a:round/>
              <a:headEnd type="none" w="med" len="med"/>
              <a:tailEnd type="none" w="med" len="med"/>
            </a:ln>
          </p:spPr>
        </p:cxnSp>
      </p:grpSp>
      <p:sp>
        <p:nvSpPr>
          <p:cNvPr id="6" name="Rektangel 11">
            <a:extLst>
              <a:ext uri="{FF2B5EF4-FFF2-40B4-BE49-F238E27FC236}">
                <a16:creationId xmlns:a16="http://schemas.microsoft.com/office/drawing/2014/main" id="{14A3DCA7-B5C7-9ED7-D0B9-FE944961F5D7}"/>
              </a:ext>
            </a:extLst>
          </p:cNvPr>
          <p:cNvSpPr/>
          <p:nvPr/>
        </p:nvSpPr>
        <p:spPr>
          <a:xfrm>
            <a:off x="10167197" y="56253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extLst>
              <p:ext uri="{D42A27DB-BD31-4B8C-83A1-F6EECF244321}">
                <p14:modId xmlns:p14="http://schemas.microsoft.com/office/powerpoint/2010/main" val="3535837925"/>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a:t>SRNTGT060 - Vaydaguba Radio Mast</a:t>
                      </a:r>
                      <a:endParaRPr lang="hu-HU" sz="2000" b="1"/>
                    </a:p>
                    <a:p>
                      <a:pPr marL="0" lvl="0" indent="0" algn="l" rtl="0">
                        <a:spcBef>
                          <a:spcPts val="0"/>
                        </a:spcBef>
                        <a:spcAft>
                          <a:spcPts val="0"/>
                        </a:spcAft>
                        <a:buNone/>
                      </a:pPr>
                      <a:r>
                        <a:rPr lang="fr" sz="2000" b="1"/>
                        <a:t>WEAPONEERING </a:t>
                      </a:r>
                      <a:r>
                        <a:rPr lang="fr" sz="2000" b="1" dirty="0"/>
                        <a:t>OPTIONS</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SRNTGT060   CATCODE: 2</a:t>
                      </a:r>
                      <a:endParaRPr lang="nb-NO" sz="1500" b="1" dirty="0"/>
                    </a:p>
                    <a:p>
                      <a:pPr marL="0" lvl="0" indent="0" algn="l" rtl="0">
                        <a:spcBef>
                          <a:spcPts val="0"/>
                        </a:spcBef>
                        <a:spcAft>
                          <a:spcPts val="0"/>
                        </a:spcAft>
                        <a:buNone/>
                      </a:pPr>
                      <a:r>
                        <a:rPr lang="pt-BR" sz="1500" b="1"/>
                        <a:t>MIDB GEO: N 69 56.226 E 031 58.111</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val="1362003499"/>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hu-HU"/>
                        <a:t>A</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RADIO MAST</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solidFill>
                            <a:schemeClr val="dk1"/>
                          </a:solidFill>
                        </a:rPr>
                        <a:t>CAT2</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1000</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1">
            <a:extLst>
              <a:ext uri="{FF2B5EF4-FFF2-40B4-BE49-F238E27FC236}">
                <a16:creationId xmlns:a16="http://schemas.microsoft.com/office/drawing/2014/main" id="{744B8E63-EB14-E10F-F0FF-7D8E1F5EA74E}"/>
              </a:ext>
            </a:extLst>
          </p:cNvPr>
          <p:cNvSpPr/>
          <p:nvPr/>
        </p:nvSpPr>
        <p:spPr>
          <a:xfrm>
            <a:off x="10167197" y="56253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22"/>
          <p:cNvGraphicFramePr/>
          <p:nvPr>
            <p:extLst>
              <p:ext uri="{D42A27DB-BD31-4B8C-83A1-F6EECF244321}">
                <p14:modId xmlns:p14="http://schemas.microsoft.com/office/powerpoint/2010/main" val="960731765"/>
              </p:ext>
            </p:extLst>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b-NO" sz="2000" b="1"/>
                        <a:t>SRNTGT060 - Vaydaguba Radio Mast</a:t>
                      </a:r>
                      <a:endParaRPr lang="hu-HU" sz="2000" b="1"/>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 sz="2000" b="1"/>
                        <a:t>COLLATERAL </a:t>
                      </a:r>
                      <a:r>
                        <a:rPr lang="fr" sz="2000" b="1" dirty="0"/>
                        <a:t>DAMAGE ESTIMATION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SRNTGT060   CATCODE: 2</a:t>
                      </a:r>
                      <a:endParaRPr lang="nb-NO" sz="1500" b="1" dirty="0"/>
                    </a:p>
                    <a:p>
                      <a:pPr marL="0" lvl="0" indent="0" algn="l" rtl="0">
                        <a:spcBef>
                          <a:spcPts val="0"/>
                        </a:spcBef>
                        <a:spcAft>
                          <a:spcPts val="0"/>
                        </a:spcAft>
                        <a:buNone/>
                      </a:pPr>
                      <a:r>
                        <a:rPr lang="pt-BR" sz="1500" b="1"/>
                        <a:t>MIDB GEO: N 69 56.226 E 031 58.111</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89" name="Google Shape;189;p22"/>
          <p:cNvGrpSpPr/>
          <p:nvPr/>
        </p:nvGrpSpPr>
        <p:grpSpPr>
          <a:xfrm>
            <a:off x="13999925" y="2400964"/>
            <a:ext cx="519600" cy="1236436"/>
            <a:chOff x="4246325" y="4458364"/>
            <a:chExt cx="519600" cy="1236436"/>
          </a:xfrm>
        </p:grpSpPr>
        <p:cxnSp>
          <p:nvCxnSpPr>
            <p:cNvPr id="190" name="Google Shape;190;p22"/>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91" name="Google Shape;191;p22"/>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92" name="Google Shape;192;p22"/>
          <p:cNvGrpSpPr/>
          <p:nvPr/>
        </p:nvGrpSpPr>
        <p:grpSpPr>
          <a:xfrm>
            <a:off x="1820941" y="4661107"/>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X</a:t>
              </a:r>
              <a:endParaRPr b="1">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2077950" y="8366507"/>
            <a:ext cx="4125290" cy="613106"/>
            <a:chOff x="2077950" y="8366507"/>
            <a:chExt cx="4125290" cy="613106"/>
          </a:xfrm>
        </p:grpSpPr>
        <p:sp>
          <p:nvSpPr>
            <p:cNvPr id="196" name="Google Shape;196;p22"/>
            <p:cNvSpPr txBox="1"/>
            <p:nvPr/>
          </p:nvSpPr>
          <p:spPr>
            <a:xfrm>
              <a:off x="2077950" y="8510150"/>
              <a:ext cx="1746900"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[NAME] [TYPE]</a:t>
              </a:r>
              <a:endParaRPr sz="1000" b="1"/>
            </a:p>
            <a:p>
              <a:pPr marL="0" lvl="0" indent="0" algn="l" rtl="0">
                <a:spcBef>
                  <a:spcPts val="0"/>
                </a:spcBef>
                <a:spcAft>
                  <a:spcPts val="0"/>
                </a:spcAft>
                <a:buNone/>
              </a:pPr>
              <a:r>
                <a:rPr lang="fr" sz="1000" b="1" dirty="0"/>
                <a:t>XX FT SW FROM DPI X</a:t>
              </a:r>
              <a:endParaRPr sz="1000" b="1"/>
            </a:p>
          </p:txBody>
        </p:sp>
        <p:cxnSp>
          <p:nvCxnSpPr>
            <p:cNvPr id="197" name="Google Shape;197;p22"/>
            <p:cNvCxnSpPr>
              <a:stCxn id="196" idx="3"/>
              <a:endCxn id="198" idx="1"/>
            </p:cNvCxnSpPr>
            <p:nvPr/>
          </p:nvCxnSpPr>
          <p:spPr>
            <a:xfrm flipV="1">
              <a:off x="3824850" y="8664072"/>
              <a:ext cx="1799097" cy="80810"/>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453820">
              <a:off x="5597254" y="8366507"/>
              <a:ext cx="605986" cy="34643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[CDE]</a:t>
            </a:r>
            <a:endParaRPr b="1"/>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p:nvPr/>
        </p:nvGrpSpPr>
        <p:grpSpPr>
          <a:xfrm>
            <a:off x="5312270" y="3375499"/>
            <a:ext cx="3903649" cy="3559557"/>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Google Shape;200;p22"/>
          <p:cNvSpPr txBox="1"/>
          <p:nvPr/>
        </p:nvSpPr>
        <p:spPr>
          <a:xfrm>
            <a:off x="9069844" y="2650533"/>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a:t>CER XXXM / XXXft</a:t>
            </a:r>
            <a:endParaRPr sz="1000" b="1"/>
          </a:p>
        </p:txBody>
      </p:sp>
      <p:cxnSp>
        <p:nvCxnSpPr>
          <p:cNvPr id="31" name="Google Shape;194;p22"/>
          <p:cNvCxnSpPr>
            <a:stCxn id="30" idx="2"/>
            <a:endCxn id="27" idx="7"/>
          </p:cNvCxnSpPr>
          <p:nvPr/>
        </p:nvCxnSpPr>
        <p:spPr>
          <a:xfrm rot="5400000">
            <a:off x="8873447" y="2683426"/>
            <a:ext cx="984154" cy="1442563"/>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val="20000"/>
                    </a:ext>
                  </a:extLst>
                </a:gridCol>
                <a:gridCol w="1113960">
                  <a:extLst>
                    <a:ext uri="{9D8B030D-6E8A-4147-A177-3AD203B41FA5}">
                      <a16:colId xmlns:a16="http://schemas.microsoft.com/office/drawing/2014/main"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cxnSp>
        <p:nvCxnSpPr>
          <p:cNvPr id="38" name="Google Shape;65;p14"/>
          <p:cNvCxnSpPr/>
          <p:nvPr/>
        </p:nvCxnSpPr>
        <p:spPr>
          <a:xfrm rot="10800000">
            <a:off x="15909206" y="1772528"/>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39" name="Google Shape;66;p14"/>
          <p:cNvSpPr txBox="1"/>
          <p:nvPr/>
        </p:nvSpPr>
        <p:spPr>
          <a:xfrm>
            <a:off x="15926606" y="2362464"/>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uppe 40"/>
          <p:cNvGrpSpPr/>
          <p:nvPr/>
        </p:nvGrpSpPr>
        <p:grpSpPr>
          <a:xfrm>
            <a:off x="-4080023" y="3486802"/>
            <a:ext cx="3903649" cy="3559557"/>
            <a:chOff x="6021186" y="4824155"/>
            <a:chExt cx="5955591" cy="5804504"/>
          </a:xfrm>
        </p:grpSpPr>
        <p:sp>
          <p:nvSpPr>
            <p:cNvPr id="42" name="Google Shape;202;p22"/>
            <p:cNvSpPr/>
            <p:nvPr/>
          </p:nvSpPr>
          <p:spPr>
            <a:xfrm>
              <a:off x="6021186" y="4824155"/>
              <a:ext cx="5955591" cy="580450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Ellipse 42"/>
            <p:cNvSpPr/>
            <p:nvPr/>
          </p:nvSpPr>
          <p:spPr>
            <a:xfrm>
              <a:off x="8957439" y="7681340"/>
              <a:ext cx="73027" cy="715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églalap 2">
            <a:extLst>
              <a:ext uri="{FF2B5EF4-FFF2-40B4-BE49-F238E27FC236}">
                <a16:creationId xmlns:a16="http://schemas.microsoft.com/office/drawing/2014/main" id="{059B5B74-8787-0F68-47A8-B75E60FF796E}"/>
              </a:ext>
            </a:extLst>
          </p:cNvPr>
          <p:cNvSpPr/>
          <p:nvPr/>
        </p:nvSpPr>
        <p:spPr>
          <a:xfrm>
            <a:off x="582804" y="2559437"/>
            <a:ext cx="12575715" cy="728794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hu-HU"/>
              <a:t>NO COLLATERAL ISSUES</a:t>
            </a:r>
          </a:p>
          <a:p>
            <a:pPr algn="ctr"/>
            <a:endParaRPr lang="hu-HU"/>
          </a:p>
          <a:p>
            <a:pPr algn="ctr"/>
            <a:r>
              <a:rPr lang="hu-HU"/>
              <a:t>ALL WARHEADS ARE MINIMUMS, CAN BE LARGER PER AVAIL.</a:t>
            </a:r>
          </a:p>
        </p:txBody>
      </p:sp>
      <p:sp>
        <p:nvSpPr>
          <p:cNvPr id="2" name="Rektangel 11">
            <a:extLst>
              <a:ext uri="{FF2B5EF4-FFF2-40B4-BE49-F238E27FC236}">
                <a16:creationId xmlns:a16="http://schemas.microsoft.com/office/drawing/2014/main" id="{2A3F3471-84B9-6A54-0030-57CAFD111D6B}"/>
              </a:ext>
            </a:extLst>
          </p:cNvPr>
          <p:cNvSpPr/>
          <p:nvPr/>
        </p:nvSpPr>
        <p:spPr>
          <a:xfrm>
            <a:off x="10167197" y="56253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6" name="Kép 5">
            <a:extLst>
              <a:ext uri="{FF2B5EF4-FFF2-40B4-BE49-F238E27FC236}">
                <a16:creationId xmlns:a16="http://schemas.microsoft.com/office/drawing/2014/main" id="{AE0FB5A6-1E1A-635E-5B64-672FDA41D7A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8973519" y="1922133"/>
            <a:ext cx="6121874" cy="3443554"/>
          </a:xfrm>
          <a:prstGeom prst="rect">
            <a:avLst/>
          </a:prstGeom>
        </p:spPr>
      </p:pic>
      <p:graphicFrame>
        <p:nvGraphicFramePr>
          <p:cNvPr id="256" name="Google Shape;256;p26"/>
          <p:cNvGraphicFramePr/>
          <p:nvPr>
            <p:extLst>
              <p:ext uri="{D42A27DB-BD31-4B8C-83A1-F6EECF244321}">
                <p14:modId xmlns:p14="http://schemas.microsoft.com/office/powerpoint/2010/main" val="3081440597"/>
              </p:ext>
            </p:extLst>
          </p:nvPr>
        </p:nvGraphicFramePr>
        <p:xfrm>
          <a:off x="1" y="1"/>
          <a:ext cx="14490787" cy="10691812"/>
        </p:xfrm>
        <a:graphic>
          <a:graphicData uri="http://schemas.openxmlformats.org/drawingml/2006/table">
            <a:tbl>
              <a:tblPr>
                <a:noFill/>
                <a:tableStyleId>{AE7EAA58-4EDA-4114-B047-75ABB572CC32}</a:tableStyleId>
              </a:tblPr>
              <a:tblGrid>
                <a:gridCol w="2357125">
                  <a:extLst>
                    <a:ext uri="{9D8B030D-6E8A-4147-A177-3AD203B41FA5}">
                      <a16:colId xmlns:a16="http://schemas.microsoft.com/office/drawing/2014/main" val="20000"/>
                    </a:ext>
                  </a:extLst>
                </a:gridCol>
                <a:gridCol w="6382056">
                  <a:extLst>
                    <a:ext uri="{9D8B030D-6E8A-4147-A177-3AD203B41FA5}">
                      <a16:colId xmlns:a16="http://schemas.microsoft.com/office/drawing/2014/main" val="20001"/>
                    </a:ext>
                  </a:extLst>
                </a:gridCol>
                <a:gridCol w="2149658">
                  <a:extLst>
                    <a:ext uri="{9D8B030D-6E8A-4147-A177-3AD203B41FA5}">
                      <a16:colId xmlns:a16="http://schemas.microsoft.com/office/drawing/2014/main" val="20002"/>
                    </a:ext>
                  </a:extLst>
                </a:gridCol>
                <a:gridCol w="3601948">
                  <a:extLst>
                    <a:ext uri="{9D8B030D-6E8A-4147-A177-3AD203B41FA5}">
                      <a16:colId xmlns:a16="http://schemas.microsoft.com/office/drawing/2014/main" val="20003"/>
                    </a:ext>
                  </a:extLst>
                </a:gridCol>
              </a:tblGrid>
              <a:tr h="833003">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SRNTGT060 - Vaydaguba Radio Mast</a:t>
                      </a:r>
                    </a:p>
                    <a:p>
                      <a:pPr marL="0" lvl="0" indent="0" algn="l" rtl="0">
                        <a:spcBef>
                          <a:spcPts val="0"/>
                        </a:spcBef>
                        <a:spcAft>
                          <a:spcPts val="0"/>
                        </a:spcAft>
                        <a:buNone/>
                      </a:pPr>
                      <a:r>
                        <a:rPr lang="fr" sz="2000" b="1"/>
                        <a:t>BATTLE </a:t>
                      </a:r>
                      <a:r>
                        <a:rPr lang="fr" sz="2000" b="1" dirty="0"/>
                        <a:t>DAMAGE ASSESSMENT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2894">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SRNTGT060   CATCODE: 2</a:t>
                      </a:r>
                      <a:endParaRPr lang="nb-NO" sz="1500" b="1" dirty="0"/>
                    </a:p>
                    <a:p>
                      <a:pPr marL="0" lvl="0" indent="0" algn="l" rtl="0">
                        <a:spcBef>
                          <a:spcPts val="0"/>
                        </a:spcBef>
                        <a:spcAft>
                          <a:spcPts val="0"/>
                        </a:spcAft>
                        <a:buNone/>
                      </a:pPr>
                      <a:r>
                        <a:rPr lang="pt-BR" sz="1500" b="1"/>
                        <a:t>MIDB GEO: N 69 56.226 E 031 58.111</a:t>
                      </a:r>
                    </a:p>
                    <a:p>
                      <a:pPr marL="0" lvl="0" indent="0" algn="l" rtl="0">
                        <a:spcBef>
                          <a:spcPts val="0"/>
                        </a:spcBef>
                        <a:spcAft>
                          <a:spcPts val="0"/>
                        </a:spcAft>
                        <a:buNone/>
                      </a:pPr>
                      <a:r>
                        <a:rPr lang="nb-NO" sz="1500" b="1"/>
                        <a:t>ICOD</a:t>
                      </a:r>
                      <a:r>
                        <a:rPr lang="nb-NO" sz="1500" b="1" dirty="0"/>
                        <a:t>: 2011-XX-XX</a:t>
                      </a:r>
                      <a:r>
                        <a:rPr lang="nb-NO" sz="1500" b="1" baseline="0" dirty="0"/>
                        <a:t> </a:t>
                      </a:r>
                      <a:r>
                        <a:rPr lang="nb-NO" sz="1500" b="1" dirty="0"/>
                        <a:t>DOI: 2011-XX-XX</a:t>
                      </a:r>
                      <a:r>
                        <a:rPr lang="nb-NO" sz="1500" b="1" baseline="0" dirty="0"/>
                        <a:t>  (Or </a:t>
                      </a:r>
                      <a:r>
                        <a:rPr lang="nb-NO" sz="1500" b="1" baseline="0" dirty="0" err="1"/>
                        <a:t>reference</a:t>
                      </a:r>
                      <a:r>
                        <a:rPr lang="nb-NO" sz="1500" b="1" baseline="0" dirty="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55915">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258" name="Google Shape;258;p26"/>
          <p:cNvGrpSpPr/>
          <p:nvPr/>
        </p:nvGrpSpPr>
        <p:grpSpPr>
          <a:xfrm>
            <a:off x="207725" y="2629564"/>
            <a:ext cx="519600" cy="1236436"/>
            <a:chOff x="4246325" y="4458364"/>
            <a:chExt cx="519600" cy="1236436"/>
          </a:xfrm>
        </p:grpSpPr>
        <p:cxnSp>
          <p:nvCxnSpPr>
            <p:cNvPr id="259" name="Google Shape;259;p2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60" name="Google Shape;260;p2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261" name="Google Shape;261;p26"/>
          <p:cNvGrpSpPr/>
          <p:nvPr/>
        </p:nvGrpSpPr>
        <p:grpSpPr>
          <a:xfrm>
            <a:off x="3456566" y="6359209"/>
            <a:ext cx="4103108" cy="2016000"/>
            <a:chOff x="4359260" y="9166134"/>
            <a:chExt cx="1459350" cy="2016000"/>
          </a:xfrm>
        </p:grpSpPr>
        <p:sp>
          <p:nvSpPr>
            <p:cNvPr id="262" name="Google Shape;262;p26"/>
            <p:cNvSpPr txBox="1"/>
            <p:nvPr/>
          </p:nvSpPr>
          <p:spPr>
            <a:xfrm>
              <a:off x="4359260" y="9166134"/>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DPI:[</a:t>
              </a:r>
              <a:r>
                <a:rPr lang="hu-HU" b="1">
                  <a:solidFill>
                    <a:schemeClr val="dk1"/>
                  </a:solidFill>
                </a:rPr>
                <a:t>SRNTGT060</a:t>
              </a:r>
              <a:r>
                <a:rPr lang="fr" b="1">
                  <a:solidFill>
                    <a:schemeClr val="dk1"/>
                  </a:solidFill>
                </a:rPr>
                <a:t>]</a:t>
              </a:r>
              <a:endParaRPr b="1">
                <a:solidFill>
                  <a:schemeClr val="dk1"/>
                </a:solidFill>
              </a:endParaRPr>
            </a:p>
          </p:txBody>
        </p:sp>
        <p:cxnSp>
          <p:nvCxnSpPr>
            <p:cNvPr id="263" name="Google Shape;263;p26"/>
            <p:cNvCxnSpPr>
              <a:stCxn id="262" idx="2"/>
            </p:cNvCxnSpPr>
            <p:nvPr/>
          </p:nvCxnSpPr>
          <p:spPr>
            <a:xfrm>
              <a:off x="4942310" y="9842034"/>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7" name="Google Shape;267;p26"/>
          <p:cNvSpPr txBox="1"/>
          <p:nvPr/>
        </p:nvSpPr>
        <p:spPr>
          <a:xfrm>
            <a:off x="10285950" y="2113092"/>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87583"/>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Google Shape;65;p14"/>
          <p:cNvCxnSpPr/>
          <p:nvPr/>
        </p:nvCxnSpPr>
        <p:spPr>
          <a:xfrm rot="10800000">
            <a:off x="-991782" y="2471171"/>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22" name="Google Shape;66;p14"/>
          <p:cNvSpPr txBox="1"/>
          <p:nvPr/>
        </p:nvSpPr>
        <p:spPr>
          <a:xfrm>
            <a:off x="-974382" y="3061107"/>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a:solidFill>
                <a:schemeClr val="bg1"/>
              </a:solidFill>
            </a:endParaRPr>
          </a:p>
        </p:txBody>
      </p:sp>
      <p:sp>
        <p:nvSpPr>
          <p:cNvPr id="2" name="Rektangel 11">
            <a:extLst>
              <a:ext uri="{FF2B5EF4-FFF2-40B4-BE49-F238E27FC236}">
                <a16:creationId xmlns:a16="http://schemas.microsoft.com/office/drawing/2014/main" id="{725D1361-893E-C7FB-1B24-BD495A2F4C0D}"/>
              </a:ext>
            </a:extLst>
          </p:cNvPr>
          <p:cNvSpPr/>
          <p:nvPr/>
        </p:nvSpPr>
        <p:spPr>
          <a:xfrm>
            <a:off x="10167197" y="562531"/>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11"/>
        <p:cNvGrpSpPr/>
        <p:nvPr/>
      </p:nvGrpSpPr>
      <p:grpSpPr>
        <a:xfrm>
          <a:off x="0" y="0"/>
          <a:ext cx="0" cy="0"/>
          <a:chOff x="0" y="0"/>
          <a:chExt cx="0" cy="0"/>
        </a:xfrm>
      </p:grpSpPr>
      <p:graphicFrame>
        <p:nvGraphicFramePr>
          <p:cNvPr id="212" name="Google Shape;212;p23"/>
          <p:cNvGraphicFramePr/>
          <p:nvPr>
            <p:extLst>
              <p:ext uri="{D42A27DB-BD31-4B8C-83A1-F6EECF244321}">
                <p14:modId xmlns:p14="http://schemas.microsoft.com/office/powerpoint/2010/main" val="1192185110"/>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a:t>SRNTGT060 - Vaydaguba Radio Mast, </a:t>
                      </a:r>
                      <a:r>
                        <a:rPr lang="nb-NO" sz="2000" b="1" dirty="0"/>
                        <a:t>SRN</a:t>
                      </a:r>
                    </a:p>
                    <a:p>
                      <a:pPr marL="0" lvl="0" indent="0" algn="l" rtl="0">
                        <a:spcBef>
                          <a:spcPts val="0"/>
                        </a:spcBef>
                        <a:spcAft>
                          <a:spcPts val="0"/>
                        </a:spcAft>
                        <a:buNone/>
                      </a:pPr>
                      <a:r>
                        <a:rPr lang="fr" sz="2000" b="1" dirty="0"/>
                        <a:t>COLLATERAL DAMAGES ESTIMATION </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a:t>
                      </a:r>
                      <a:r>
                        <a:rPr lang="nb-NO" sz="1500" b="1"/>
                        <a:t>: SRNTGT060   CATCODE: 2</a:t>
                      </a:r>
                      <a:endParaRPr lang="nb-NO" sz="1500" b="1" dirty="0"/>
                    </a:p>
                    <a:p>
                      <a:pPr marL="0" lvl="0" indent="0" algn="l" rtl="0">
                        <a:spcBef>
                          <a:spcPts val="0"/>
                        </a:spcBef>
                        <a:spcAft>
                          <a:spcPts val="0"/>
                        </a:spcAft>
                        <a:buNone/>
                      </a:pPr>
                      <a:r>
                        <a:rPr lang="pt-BR" sz="1500" b="1"/>
                        <a:t>MIDB GEO: N 69 56.226 E 031 58.111</a:t>
                      </a:r>
                    </a:p>
                    <a:p>
                      <a:pPr marL="0" lvl="0" indent="0" algn="l" rtl="0">
                        <a:spcBef>
                          <a:spcPts val="0"/>
                        </a:spcBef>
                        <a:spcAft>
                          <a:spcPts val="0"/>
                        </a:spcAft>
                        <a:buNone/>
                      </a:pPr>
                      <a:r>
                        <a:rPr lang="nb-NO" sz="1500" b="1"/>
                        <a:t>ICOD</a:t>
                      </a:r>
                      <a:r>
                        <a:rPr lang="nb-NO" sz="1500" b="1" dirty="0"/>
                        <a:t>: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N/A</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ktangel 11">
            <a:extLst>
              <a:ext uri="{FF2B5EF4-FFF2-40B4-BE49-F238E27FC236}">
                <a16:creationId xmlns:a16="http://schemas.microsoft.com/office/drawing/2014/main" id="{7F59B8EF-B10E-56B6-192A-98BD8C4291D9}"/>
              </a:ext>
            </a:extLst>
          </p:cNvPr>
          <p:cNvSpPr/>
          <p:nvPr/>
        </p:nvSpPr>
        <p:spPr>
          <a:xfrm>
            <a:off x="10314979" y="858095"/>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TotalTime>
  <Words>2579</Words>
  <Application>Microsoft Office PowerPoint</Application>
  <PresentationFormat>Egyéni</PresentationFormat>
  <Paragraphs>516</Paragraphs>
  <Slides>21</Slides>
  <Notes>20</Notes>
  <HiddenSlides>13</HiddenSlides>
  <MMClips>0</MMClips>
  <ScaleCrop>false</ScaleCrop>
  <HeadingPairs>
    <vt:vector size="6" baseType="variant">
      <vt:variant>
        <vt:lpstr>Használt betűtípusok</vt:lpstr>
      </vt:variant>
      <vt:variant>
        <vt:i4>2</vt:i4>
      </vt:variant>
      <vt:variant>
        <vt:lpstr>Téma</vt:lpstr>
      </vt:variant>
      <vt:variant>
        <vt:i4>1</vt:i4>
      </vt:variant>
      <vt:variant>
        <vt:lpstr>Diacímek</vt:lpstr>
      </vt:variant>
      <vt:variant>
        <vt:i4>21</vt:i4>
      </vt:variant>
    </vt:vector>
  </HeadingPairs>
  <TitlesOfParts>
    <vt:vector size="24" baseType="lpstr">
      <vt:lpstr>Arial</vt:lpstr>
      <vt:lpstr>Calibri</vt:lpstr>
      <vt:lpstr>Simple Light</vt:lpstr>
      <vt:lpstr>TARGET FOLDER  SRNTGT060  Vaydaguba Radio Mast</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BAKCUP SLIDES AFTER THIS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FOLDER  XXXXXXX  [FACILITY NAME, COUNTRY CODE]</dc:title>
  <dc:creator>Tóth Levente</dc:creator>
  <cp:lastModifiedBy>Levente Tóth</cp:lastModifiedBy>
  <cp:revision>95</cp:revision>
  <dcterms:modified xsi:type="dcterms:W3CDTF">2025-02-15T15:04:36Z</dcterms:modified>
</cp:coreProperties>
</file>